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93" r:id="rId2"/>
    <p:sldMasterId id="2147483694" r:id="rId3"/>
  </p:sldMasterIdLst>
  <p:notesMasterIdLst>
    <p:notesMasterId r:id="rId92"/>
  </p:notesMasterIdLst>
  <p:sldIdLst>
    <p:sldId id="256" r:id="rId4"/>
    <p:sldId id="393" r:id="rId5"/>
    <p:sldId id="459" r:id="rId6"/>
    <p:sldId id="463" r:id="rId7"/>
    <p:sldId id="451" r:id="rId8"/>
    <p:sldId id="394" r:id="rId9"/>
    <p:sldId id="470" r:id="rId10"/>
    <p:sldId id="395" r:id="rId11"/>
    <p:sldId id="396" r:id="rId12"/>
    <p:sldId id="397" r:id="rId13"/>
    <p:sldId id="400" r:id="rId14"/>
    <p:sldId id="401" r:id="rId15"/>
    <p:sldId id="402" r:id="rId16"/>
    <p:sldId id="403" r:id="rId17"/>
    <p:sldId id="465" r:id="rId18"/>
    <p:sldId id="467" r:id="rId19"/>
    <p:sldId id="468" r:id="rId20"/>
    <p:sldId id="469" r:id="rId21"/>
    <p:sldId id="464" r:id="rId22"/>
    <p:sldId id="411" r:id="rId23"/>
    <p:sldId id="472" r:id="rId24"/>
    <p:sldId id="474" r:id="rId25"/>
    <p:sldId id="479" r:id="rId26"/>
    <p:sldId id="476" r:id="rId27"/>
    <p:sldId id="478" r:id="rId28"/>
    <p:sldId id="487" r:id="rId29"/>
    <p:sldId id="477" r:id="rId30"/>
    <p:sldId id="480" r:id="rId31"/>
    <p:sldId id="481" r:id="rId32"/>
    <p:sldId id="486" r:id="rId33"/>
    <p:sldId id="485" r:id="rId34"/>
    <p:sldId id="489" r:id="rId35"/>
    <p:sldId id="483" r:id="rId36"/>
    <p:sldId id="484" r:id="rId37"/>
    <p:sldId id="453" r:id="rId38"/>
    <p:sldId id="454" r:id="rId39"/>
    <p:sldId id="525" r:id="rId40"/>
    <p:sldId id="494" r:id="rId41"/>
    <p:sldId id="456" r:id="rId42"/>
    <p:sldId id="490" r:id="rId43"/>
    <p:sldId id="491" r:id="rId44"/>
    <p:sldId id="492" r:id="rId45"/>
    <p:sldId id="450" r:id="rId46"/>
    <p:sldId id="449" r:id="rId47"/>
    <p:sldId id="417" r:id="rId48"/>
    <p:sldId id="495" r:id="rId49"/>
    <p:sldId id="496" r:id="rId50"/>
    <p:sldId id="497" r:id="rId51"/>
    <p:sldId id="460" r:id="rId52"/>
    <p:sldId id="536" r:id="rId53"/>
    <p:sldId id="531" r:id="rId54"/>
    <p:sldId id="532" r:id="rId55"/>
    <p:sldId id="533" r:id="rId56"/>
    <p:sldId id="534" r:id="rId57"/>
    <p:sldId id="535" r:id="rId58"/>
    <p:sldId id="498" r:id="rId59"/>
    <p:sldId id="499" r:id="rId60"/>
    <p:sldId id="500" r:id="rId61"/>
    <p:sldId id="270" r:id="rId62"/>
    <p:sldId id="501" r:id="rId63"/>
    <p:sldId id="502" r:id="rId64"/>
    <p:sldId id="503" r:id="rId65"/>
    <p:sldId id="504" r:id="rId66"/>
    <p:sldId id="505" r:id="rId67"/>
    <p:sldId id="506" r:id="rId68"/>
    <p:sldId id="507" r:id="rId69"/>
    <p:sldId id="508" r:id="rId70"/>
    <p:sldId id="509" r:id="rId71"/>
    <p:sldId id="510" r:id="rId72"/>
    <p:sldId id="511" r:id="rId73"/>
    <p:sldId id="512" r:id="rId74"/>
    <p:sldId id="513" r:id="rId75"/>
    <p:sldId id="514" r:id="rId76"/>
    <p:sldId id="518" r:id="rId77"/>
    <p:sldId id="519" r:id="rId78"/>
    <p:sldId id="520" r:id="rId79"/>
    <p:sldId id="521" r:id="rId80"/>
    <p:sldId id="493" r:id="rId81"/>
    <p:sldId id="473" r:id="rId82"/>
    <p:sldId id="522" r:id="rId83"/>
    <p:sldId id="523" r:id="rId84"/>
    <p:sldId id="526" r:id="rId85"/>
    <p:sldId id="527" r:id="rId86"/>
    <p:sldId id="528" r:id="rId87"/>
    <p:sldId id="529" r:id="rId88"/>
    <p:sldId id="530" r:id="rId89"/>
    <p:sldId id="524" r:id="rId90"/>
    <p:sldId id="515" r:id="rId91"/>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160">
          <p15:clr>
            <a:srgbClr val="A4A3A4"/>
          </p15:clr>
        </p15:guide>
        <p15:guide id="2" pos="38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82" autoAdjust="0"/>
    <p:restoredTop sz="94124" autoAdjust="0"/>
  </p:normalViewPr>
  <p:slideViewPr>
    <p:cSldViewPr>
      <p:cViewPr varScale="1">
        <p:scale>
          <a:sx n="80" d="100"/>
          <a:sy n="80" d="100"/>
        </p:scale>
        <p:origin x="332" y="44"/>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5" d="100"/>
          <a:sy n="75" d="100"/>
        </p:scale>
        <p:origin x="-1158" y="-84"/>
      </p:cViewPr>
      <p:guideLst>
        <p:guide orient="horz" pos="2160"/>
        <p:guide pos="384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runk\Downloads\Intelli\IntelliDataSciencePython\PythonDataScience\1PythonTrainingToUSe\Module%206_MachineLearning_And_linear_Regression\Read\LinearRegressionForPP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runk\Downloads\Intelli\IntelliDataSciencePython\PythonDataScience\1PythonTrainingToUSe\Module%206_MachineLearning_And_linear_Regression\Read\LinearRegressionForPP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runk\Downloads\Intelli\IntelliDataSciencePython\PythonDataScience\1PythonTrainingToUSe\Module%206_MachineLearning_And_linear_Regression\Read\LinearRegressionForPP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runk\Downloads\Intelli\IntelliDataSciencePython\PythonDataScience\1PythonTrainingToUSe\Module%206_MachineLearning_And_linear_Regression\Read\LinearRegressionForPP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runk\Downloads\Intelli\IntelliDataSciencePython\PythonDataScience\1PythonTrainingToUSe\Module%206_MachineLearning_And_linear_Regression\Read\LinearRegressionForPPT.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Scatter Plot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Sheet2!$D$63</c:f>
              <c:strCache>
                <c:ptCount val="1"/>
                <c:pt idx="0">
                  <c:v>$ Salary</c:v>
                </c:pt>
              </c:strCache>
            </c:strRef>
          </c:tx>
          <c:spPr>
            <a:ln w="28575"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Sheet2!$C$64:$C$72</c:f>
              <c:numCache>
                <c:formatCode>General</c:formatCode>
                <c:ptCount val="9"/>
                <c:pt idx="0">
                  <c:v>2</c:v>
                </c:pt>
                <c:pt idx="1">
                  <c:v>3</c:v>
                </c:pt>
                <c:pt idx="2">
                  <c:v>5</c:v>
                </c:pt>
                <c:pt idx="3">
                  <c:v>13</c:v>
                </c:pt>
                <c:pt idx="4">
                  <c:v>8</c:v>
                </c:pt>
                <c:pt idx="5">
                  <c:v>16</c:v>
                </c:pt>
                <c:pt idx="6">
                  <c:v>11</c:v>
                </c:pt>
                <c:pt idx="7">
                  <c:v>1</c:v>
                </c:pt>
                <c:pt idx="8">
                  <c:v>9</c:v>
                </c:pt>
              </c:numCache>
            </c:numRef>
          </c:xVal>
          <c:yVal>
            <c:numRef>
              <c:f>Sheet2!$D$64:$D$72</c:f>
              <c:numCache>
                <c:formatCode>General</c:formatCode>
                <c:ptCount val="9"/>
                <c:pt idx="0">
                  <c:v>15</c:v>
                </c:pt>
                <c:pt idx="1">
                  <c:v>28</c:v>
                </c:pt>
                <c:pt idx="2">
                  <c:v>42</c:v>
                </c:pt>
                <c:pt idx="3">
                  <c:v>64</c:v>
                </c:pt>
                <c:pt idx="4">
                  <c:v>50</c:v>
                </c:pt>
                <c:pt idx="5">
                  <c:v>90</c:v>
                </c:pt>
                <c:pt idx="6">
                  <c:v>58</c:v>
                </c:pt>
                <c:pt idx="7">
                  <c:v>8</c:v>
                </c:pt>
                <c:pt idx="8">
                  <c:v>54</c:v>
                </c:pt>
              </c:numCache>
            </c:numRef>
          </c:yVal>
          <c:smooth val="0"/>
          <c:extLst>
            <c:ext xmlns:c16="http://schemas.microsoft.com/office/drawing/2014/chart" uri="{C3380CC4-5D6E-409C-BE32-E72D297353CC}">
              <c16:uniqueId val="{00000000-98A8-4C33-83C9-6220900A6147}"/>
            </c:ext>
          </c:extLst>
        </c:ser>
        <c:dLbls>
          <c:dLblPos val="t"/>
          <c:showLegendKey val="0"/>
          <c:showVal val="1"/>
          <c:showCatName val="0"/>
          <c:showSerName val="0"/>
          <c:showPercent val="0"/>
          <c:showBubbleSize val="0"/>
        </c:dLbls>
        <c:axId val="1214639695"/>
        <c:axId val="1113647247"/>
      </c:scatterChart>
      <c:valAx>
        <c:axId val="12146396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Experience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3647247"/>
        <c:crosses val="autoZero"/>
        <c:crossBetween val="midCat"/>
      </c:valAx>
      <c:valAx>
        <c:axId val="11136472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t>
                </a:r>
                <a:r>
                  <a:rPr lang="en-IN" baseline="0"/>
                  <a:t> Salary</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63969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Scatter Plot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Sheet2!$D$63</c:f>
              <c:strCache>
                <c:ptCount val="1"/>
                <c:pt idx="0">
                  <c:v>$ Salary</c:v>
                </c:pt>
              </c:strCache>
            </c:strRef>
          </c:tx>
          <c:spPr>
            <a:ln w="28575"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Sheet2!$C$64:$C$72</c:f>
              <c:numCache>
                <c:formatCode>General</c:formatCode>
                <c:ptCount val="9"/>
                <c:pt idx="0">
                  <c:v>2</c:v>
                </c:pt>
                <c:pt idx="1">
                  <c:v>3</c:v>
                </c:pt>
                <c:pt idx="2">
                  <c:v>5</c:v>
                </c:pt>
                <c:pt idx="3">
                  <c:v>13</c:v>
                </c:pt>
                <c:pt idx="4">
                  <c:v>8</c:v>
                </c:pt>
                <c:pt idx="5">
                  <c:v>16</c:v>
                </c:pt>
                <c:pt idx="6">
                  <c:v>11</c:v>
                </c:pt>
                <c:pt idx="7">
                  <c:v>1</c:v>
                </c:pt>
                <c:pt idx="8">
                  <c:v>9</c:v>
                </c:pt>
              </c:numCache>
            </c:numRef>
          </c:xVal>
          <c:yVal>
            <c:numRef>
              <c:f>Sheet2!$D$64:$D$72</c:f>
              <c:numCache>
                <c:formatCode>General</c:formatCode>
                <c:ptCount val="9"/>
                <c:pt idx="0">
                  <c:v>15</c:v>
                </c:pt>
                <c:pt idx="1">
                  <c:v>28</c:v>
                </c:pt>
                <c:pt idx="2">
                  <c:v>42</c:v>
                </c:pt>
                <c:pt idx="3">
                  <c:v>64</c:v>
                </c:pt>
                <c:pt idx="4">
                  <c:v>50</c:v>
                </c:pt>
                <c:pt idx="5">
                  <c:v>90</c:v>
                </c:pt>
                <c:pt idx="6">
                  <c:v>58</c:v>
                </c:pt>
                <c:pt idx="7">
                  <c:v>8</c:v>
                </c:pt>
                <c:pt idx="8">
                  <c:v>54</c:v>
                </c:pt>
              </c:numCache>
            </c:numRef>
          </c:yVal>
          <c:smooth val="0"/>
          <c:extLst>
            <c:ext xmlns:c16="http://schemas.microsoft.com/office/drawing/2014/chart" uri="{C3380CC4-5D6E-409C-BE32-E72D297353CC}">
              <c16:uniqueId val="{00000000-1318-4976-A20B-6847AA8342E3}"/>
            </c:ext>
          </c:extLst>
        </c:ser>
        <c:dLbls>
          <c:dLblPos val="t"/>
          <c:showLegendKey val="0"/>
          <c:showVal val="1"/>
          <c:showCatName val="0"/>
          <c:showSerName val="0"/>
          <c:showPercent val="0"/>
          <c:showBubbleSize val="0"/>
        </c:dLbls>
        <c:axId val="1214639695"/>
        <c:axId val="1113647247"/>
      </c:scatterChart>
      <c:valAx>
        <c:axId val="12146396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Experience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3647247"/>
        <c:crosses val="autoZero"/>
        <c:crossBetween val="midCat"/>
      </c:valAx>
      <c:valAx>
        <c:axId val="11136472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t>
                </a:r>
                <a:r>
                  <a:rPr lang="en-IN" baseline="0"/>
                  <a:t> Salary</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63969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Scatter Plot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Sheet2!$D$22</c:f>
              <c:strCache>
                <c:ptCount val="1"/>
                <c:pt idx="0">
                  <c:v>$ Salary</c:v>
                </c:pt>
              </c:strCache>
            </c:strRef>
          </c:tx>
          <c:spPr>
            <a:ln w="28575"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Sheet2!$C$23:$C$31</c:f>
              <c:numCache>
                <c:formatCode>General</c:formatCode>
                <c:ptCount val="9"/>
                <c:pt idx="0">
                  <c:v>2</c:v>
                </c:pt>
                <c:pt idx="1">
                  <c:v>3</c:v>
                </c:pt>
                <c:pt idx="2">
                  <c:v>5</c:v>
                </c:pt>
                <c:pt idx="3">
                  <c:v>13</c:v>
                </c:pt>
                <c:pt idx="4">
                  <c:v>8</c:v>
                </c:pt>
                <c:pt idx="5">
                  <c:v>16</c:v>
                </c:pt>
                <c:pt idx="6">
                  <c:v>11</c:v>
                </c:pt>
                <c:pt idx="7">
                  <c:v>1</c:v>
                </c:pt>
                <c:pt idx="8">
                  <c:v>9</c:v>
                </c:pt>
              </c:numCache>
            </c:numRef>
          </c:xVal>
          <c:yVal>
            <c:numRef>
              <c:f>Sheet2!$D$23:$D$31</c:f>
              <c:numCache>
                <c:formatCode>General</c:formatCode>
                <c:ptCount val="9"/>
                <c:pt idx="0">
                  <c:v>15</c:v>
                </c:pt>
                <c:pt idx="1">
                  <c:v>28</c:v>
                </c:pt>
                <c:pt idx="2">
                  <c:v>42</c:v>
                </c:pt>
                <c:pt idx="3">
                  <c:v>64</c:v>
                </c:pt>
                <c:pt idx="4">
                  <c:v>50</c:v>
                </c:pt>
                <c:pt idx="5">
                  <c:v>90</c:v>
                </c:pt>
                <c:pt idx="6">
                  <c:v>58</c:v>
                </c:pt>
                <c:pt idx="7">
                  <c:v>8</c:v>
                </c:pt>
                <c:pt idx="8">
                  <c:v>54</c:v>
                </c:pt>
              </c:numCache>
            </c:numRef>
          </c:yVal>
          <c:smooth val="0"/>
          <c:extLst>
            <c:ext xmlns:c16="http://schemas.microsoft.com/office/drawing/2014/chart" uri="{C3380CC4-5D6E-409C-BE32-E72D297353CC}">
              <c16:uniqueId val="{00000000-1DE8-4F05-994A-CE129B77E8A4}"/>
            </c:ext>
          </c:extLst>
        </c:ser>
        <c:dLbls>
          <c:dLblPos val="t"/>
          <c:showLegendKey val="0"/>
          <c:showVal val="1"/>
          <c:showCatName val="0"/>
          <c:showSerName val="0"/>
          <c:showPercent val="0"/>
          <c:showBubbleSize val="0"/>
        </c:dLbls>
        <c:axId val="1214639695"/>
        <c:axId val="1113647247"/>
      </c:scatterChart>
      <c:valAx>
        <c:axId val="12146396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Experience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3647247"/>
        <c:crosses val="autoZero"/>
        <c:crossBetween val="midCat"/>
      </c:valAx>
      <c:valAx>
        <c:axId val="11136472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t>
                </a:r>
                <a:r>
                  <a:rPr lang="en-IN" baseline="0"/>
                  <a:t> Salary</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63969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Scatter Plot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Sheet2!$D$22</c:f>
              <c:strCache>
                <c:ptCount val="1"/>
                <c:pt idx="0">
                  <c:v>$ Salary</c:v>
                </c:pt>
              </c:strCache>
            </c:strRef>
          </c:tx>
          <c:spPr>
            <a:ln w="28575"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Sheet2!$C$23:$C$31</c:f>
              <c:numCache>
                <c:formatCode>General</c:formatCode>
                <c:ptCount val="9"/>
                <c:pt idx="0">
                  <c:v>2</c:v>
                </c:pt>
                <c:pt idx="1">
                  <c:v>3</c:v>
                </c:pt>
                <c:pt idx="2">
                  <c:v>5</c:v>
                </c:pt>
                <c:pt idx="3">
                  <c:v>13</c:v>
                </c:pt>
                <c:pt idx="4">
                  <c:v>8</c:v>
                </c:pt>
                <c:pt idx="5">
                  <c:v>16</c:v>
                </c:pt>
                <c:pt idx="6">
                  <c:v>11</c:v>
                </c:pt>
                <c:pt idx="7">
                  <c:v>1</c:v>
                </c:pt>
                <c:pt idx="8">
                  <c:v>9</c:v>
                </c:pt>
              </c:numCache>
            </c:numRef>
          </c:xVal>
          <c:yVal>
            <c:numRef>
              <c:f>Sheet2!$D$23:$D$31</c:f>
              <c:numCache>
                <c:formatCode>General</c:formatCode>
                <c:ptCount val="9"/>
                <c:pt idx="0">
                  <c:v>15</c:v>
                </c:pt>
                <c:pt idx="1">
                  <c:v>28</c:v>
                </c:pt>
                <c:pt idx="2">
                  <c:v>42</c:v>
                </c:pt>
                <c:pt idx="3">
                  <c:v>64</c:v>
                </c:pt>
                <c:pt idx="4">
                  <c:v>50</c:v>
                </c:pt>
                <c:pt idx="5">
                  <c:v>90</c:v>
                </c:pt>
                <c:pt idx="6">
                  <c:v>58</c:v>
                </c:pt>
                <c:pt idx="7">
                  <c:v>8</c:v>
                </c:pt>
                <c:pt idx="8">
                  <c:v>54</c:v>
                </c:pt>
              </c:numCache>
            </c:numRef>
          </c:yVal>
          <c:smooth val="0"/>
          <c:extLst>
            <c:ext xmlns:c16="http://schemas.microsoft.com/office/drawing/2014/chart" uri="{C3380CC4-5D6E-409C-BE32-E72D297353CC}">
              <c16:uniqueId val="{00000000-1DE8-4F05-994A-CE129B77E8A4}"/>
            </c:ext>
          </c:extLst>
        </c:ser>
        <c:dLbls>
          <c:dLblPos val="t"/>
          <c:showLegendKey val="0"/>
          <c:showVal val="1"/>
          <c:showCatName val="0"/>
          <c:showSerName val="0"/>
          <c:showPercent val="0"/>
          <c:showBubbleSize val="0"/>
        </c:dLbls>
        <c:axId val="1214639695"/>
        <c:axId val="1113647247"/>
      </c:scatterChart>
      <c:valAx>
        <c:axId val="12146396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Experience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3647247"/>
        <c:crosses val="autoZero"/>
        <c:crossBetween val="midCat"/>
      </c:valAx>
      <c:valAx>
        <c:axId val="11136472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t>
                </a:r>
                <a:r>
                  <a:rPr lang="en-IN" baseline="0"/>
                  <a:t> Salary</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63969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Scatter Plot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Sheet2!$D$63</c:f>
              <c:strCache>
                <c:ptCount val="1"/>
                <c:pt idx="0">
                  <c:v>$ Salary</c:v>
                </c:pt>
              </c:strCache>
            </c:strRef>
          </c:tx>
          <c:spPr>
            <a:ln w="28575"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Sheet2!$C$64:$C$72</c:f>
              <c:numCache>
                <c:formatCode>General</c:formatCode>
                <c:ptCount val="9"/>
                <c:pt idx="0">
                  <c:v>2</c:v>
                </c:pt>
                <c:pt idx="1">
                  <c:v>3</c:v>
                </c:pt>
                <c:pt idx="2">
                  <c:v>5</c:v>
                </c:pt>
                <c:pt idx="3">
                  <c:v>13</c:v>
                </c:pt>
                <c:pt idx="4">
                  <c:v>8</c:v>
                </c:pt>
                <c:pt idx="5">
                  <c:v>16</c:v>
                </c:pt>
                <c:pt idx="6">
                  <c:v>11</c:v>
                </c:pt>
                <c:pt idx="7">
                  <c:v>1</c:v>
                </c:pt>
                <c:pt idx="8">
                  <c:v>9</c:v>
                </c:pt>
              </c:numCache>
            </c:numRef>
          </c:xVal>
          <c:yVal>
            <c:numRef>
              <c:f>Sheet2!$D$64:$D$72</c:f>
              <c:numCache>
                <c:formatCode>General</c:formatCode>
                <c:ptCount val="9"/>
                <c:pt idx="0">
                  <c:v>15</c:v>
                </c:pt>
                <c:pt idx="1">
                  <c:v>28</c:v>
                </c:pt>
                <c:pt idx="2">
                  <c:v>42</c:v>
                </c:pt>
                <c:pt idx="3">
                  <c:v>64</c:v>
                </c:pt>
                <c:pt idx="4">
                  <c:v>50</c:v>
                </c:pt>
                <c:pt idx="5">
                  <c:v>90</c:v>
                </c:pt>
                <c:pt idx="6">
                  <c:v>58</c:v>
                </c:pt>
                <c:pt idx="7">
                  <c:v>8</c:v>
                </c:pt>
                <c:pt idx="8">
                  <c:v>54</c:v>
                </c:pt>
              </c:numCache>
            </c:numRef>
          </c:yVal>
          <c:smooth val="0"/>
          <c:extLst>
            <c:ext xmlns:c16="http://schemas.microsoft.com/office/drawing/2014/chart" uri="{C3380CC4-5D6E-409C-BE32-E72D297353CC}">
              <c16:uniqueId val="{00000002-50B3-435A-A083-CD7660B0EEB4}"/>
            </c:ext>
          </c:extLst>
        </c:ser>
        <c:dLbls>
          <c:dLblPos val="t"/>
          <c:showLegendKey val="0"/>
          <c:showVal val="1"/>
          <c:showCatName val="0"/>
          <c:showSerName val="0"/>
          <c:showPercent val="0"/>
          <c:showBubbleSize val="0"/>
        </c:dLbls>
        <c:axId val="1214639695"/>
        <c:axId val="1113647247"/>
      </c:scatterChart>
      <c:valAx>
        <c:axId val="12146396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Experience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3647247"/>
        <c:crosses val="autoZero"/>
        <c:crossBetween val="midCat"/>
      </c:valAx>
      <c:valAx>
        <c:axId val="11136472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t>
                </a:r>
                <a:r>
                  <a:rPr lang="en-IN" baseline="0"/>
                  <a:t> Salary</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63969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04T02:33:34.133"/>
    </inkml:context>
    <inkml:brush xml:id="br0">
      <inkml:brushProperty name="width" value="0.05292" units="cm"/>
      <inkml:brushProperty name="height" value="0.05292" units="cm"/>
      <inkml:brushProperty name="color" value="#FF0000"/>
    </inkml:brush>
  </inkml:definitions>
  <inkml:trace contextRef="#ctx0" brushRef="#br0">27122 8937 922 0,'0'0'115'0,"171"24"-67"16,-128-16-26-16,-3 0-17 15,-5-2-5-15,-3 0 0 16,-12-3 0-16,-5-2-2 16,5 1-22-16,5-2 12 15,6 0-10-15,9 0-63 16,-7-2-153-16,-8-12-348 0</inkml:trace>
  <inkml:trace contextRef="#ctx0" brushRef="#br0" timeOffset="1665.47">21349 5869 477 0,'0'0'365'16,"0"0"-240"0,0 0-4-16,0 0-1 0,0 0-50 15,0 0-14-15,0 0 20 16,-76-24 19-16,67 20 23 15,0 2-20-15,3 2-25 16,-3 0-29-16,-5 0-18 16,-5 0-11-16,-16 6-6 15,-9 12-2-15,-5 4-6 16,0 2 5-16,6-2 2 16,12 2-8-16,14 0-9 15,13 3-35-15,4 2 35 16,13 4 9-16,22-1 12 0,15 0 2 15,8-4-6-15,6-2 6 16,5-2 1-16,-2-6-2 16,-5 0 6-16,-6-4 6 15,-11-2 16-15,-10 0-3 16,-8-4 2-16,-9 0-12 16,-7 1-11-16,-4-2-15 15,-5 1 8-15,-2 2-8 16,0 2-2-16,0 2 1 15,-12 0 16-15,-9 1 23 16,-11-1 7-16,-5 0-6 16,-13-2 1-16,-3-2-14 0,-3-2-13 15,3-1-2-15,8 0-4 16,7-3-8-16,9-2 7 16,7-1-7-16,4-1 10 15,2 3-1-15,6-3 2 16,5 0-11-16,3 0-1 15,2 0-6-15,0 0-101 16,33-10-20-16,9-4-106 16,10-8-293-16</inkml:trace>
  <inkml:trace contextRef="#ctx0" brushRef="#br0" timeOffset="2647.04">22338 5851 354 0,'0'0'127'0,"0"0"-127"16,0 0 0-16,0 0 10 16,0 0 42-16,0 0 29 15,0 0 10-15,-17-48 10 16,12 46-20-16,3 0-10 16,-1 0-6-16,-1 2-3 0,-3 0-17 15,1 0-12 1,-8 0-19-16,-4 0-12 0,-2 0-1 15,1 0-1-15,-2 0-20 16,3 0 18-16,7 0 2 16,3 0 0-16,3 0 15 15,0 0 21-15,5 0 30 16,0 0 14-16,0 0-7 16,0 0-11-16,0 0-2 15,0 0-15-15,0 0-7 16,-2 0 5-16,2 0 3 15,0 0-3-15,-2 0 4 16,0 0 4-16,-3 0-8 16,-1 0-4-16,-3 0-8 15,-7 4-3-15,-4 4 0 16,-4 2-9-16,-9 6-6 16,-6 4 15-16,-3 6-10 0,4 0 13 15,7 2-14-15,9 0-17 16,11 2-37-16,11 1 37 15,0-3 0 1,13 2-1-16,18-4 0 0,11-2 1 16,7-2 8-16,7-4 3 15,2-4 3-15,-3-2-6 16,-5-2 2-16,-8-4 12 16,-8 0-10-16,-13 0 0 15,-7-4-12-15,-9 2 1 16,-5 0-1-16,0 0-8 15,-2 4-23-15,-15 2 31 16,-7 4 27-16,-4 0-7 0,-3 0 2 16,-6-4-5-16,-3-4-3 15,0-4 16-15,-5 0-17 16,3-2-1-16,3 0-3 16,2 0-7-16,9 0-1 15,8 0 6-15,6-2-7 16,7 0-12-16,7 2-25 15,2-7-70-15,23-2-163 16,4-3-279-16</inkml:trace>
  <inkml:trace contextRef="#ctx0" brushRef="#br0" timeOffset="3578.45">22982 5911 1077 0,'0'0'302'16,"0"0"-173"-16,0 0 3 16,0 0-73-16,0 0-58 15,0 0 9 1,0 0 19-16,-11 84-9 0,9-50 10 16,2 3-11-16,-2-3-11 15,-3-4-7-15,-2-6 11 16,-2-2-10-16,3-4 7 15,-3-6 4-15,2-2 1 16,2-6-7-16,1 0-1 16,2-4 0-16,0 0 5 15,-5 0 22-15,-2-22 0 16,0-12-33-16,-4-10 0 0,4-8 9 16,2-4-2-1,3-1-5-15,4 1 13 0,0 4-4 16,0 6-3-16,2 4-1 15,9 4 18-15,5 8-8 16,4 2-17-16,2 6 0 16,7 4-7-16,0 5-1 15,2 5 6-15,-2 6 1 16,-4 2-10-16,-1 0 1 16,-4 14 3-16,-2 9 1 15,-2-1 6-15,-5 4-1 16,-7 2 1-16,-4-2-2 15,0 4-4-15,-13-2 9 16,-14 4-3-16,-6-2 25 0,-6-2-13 16,4-2-2-16,-1-8-4 15,5-4 3-15,7-6-8 16,6-4 6-16,9-2-1 16,4-2 11-16,5 0-7 15,0 0 3-15,0 0 17 16,5 0-29-16,9 0 6 15,1-4 1-15,5 2-7 16,5 2 0-16,0 0 5 16,0 0-5-16,4 4 15 15,0 6-1-15,1 3-2 16,-1 0-4-16,-3 1 12 16,3 3-9-16,0-3 3 0,-4 0-4 15,0-4 7-15,-8-1 1 16,-5-2-1-16,-6-3-7 15,-3-4 2-15,-3 0 14 16,0 0 7-16,0 0-8 16,0 0-26-16,0 2-1 15,0 2-110-15,-19 6-115 16,2-2-133-16,-10-2-598 0</inkml:trace>
  <inkml:trace contextRef="#ctx0" brushRef="#br0" timeOffset="4910.64">20798 6525 753 0,'0'0'276'0,"0"0"-176"0,0 0 14 15,0 0-24-15,0 0-30 16,0 0 25-16,0 0-9 16,39 4 0-16,-24-4 5 15,-1 2 1-15,-1 2-37 16,-2-2-20-16,-4 2-13 15,-3-2-12-15,-2-2 12 16,1 2-11-16,-3-2 7 16,0 0 0-16,0 2 11 15,4-2-3-15,5 2 1 16,5 2 8-16,5 0 31 16,8 2-8-16,4 0-2 15,10 0 9-15,5-2 4 16,8 0 15-16,10-4 7 0,5 0-8 15,12 0-9-15,6 0-12 16,21 0-12-16,24 0-7 16,21 0-15-16,3 4 2 15,-26-2-9-15,-30 0-1 16,-33-2-2-16,-3 0-7 16,7 0 8-16,6 0-9 15,2 0 1-15,-7 0 4 16,-7 0-3-16,-5 2-1 15,-2 0 0-15,-2 0 5 16,-8 0-6-16,-2-2 1 16,-7 2 0-16,-5-2 0 0,-5 0 5 15,-5 0 10 1,1 0-3-16,1 0 5 0,7 0-7 16,10 0-4-16,11 0-1 15,6 2 0-15,7 4-4 16,0 0 8-16,-5 0-4 15,-2-2-6-15,-8 0 7 16,-8-2-1-16,-11-2-4 16,-10 2-1-16,-12-2 5 15,-7 0 5-15,-4 0 9 16,0 0 13-16,0 0 1 16,0 0 16-16,0 0-22 15,0 0-13-15,0 0-15 16,0 0 9-16,0 0-7 0,0 0-2 15,2 0 0-15,0 0 0 16,3 0 0-16,2 0 2 16,2 0-1-16,1 0 25 15,6 0-5 1,-3 0-2-16,1 0 5 0,-1 0-6 16,1 0-3-16,-1 0-9 15,3 0 8-15,-1 0-9 16,4 0-5-16,-7 0 0 15,-1 0 5-15,-1 0-5 16,-4 0 14-16,-1 0 2 0,-5 0 11 16,0 0-4-1,0 0 9-15,0 0 3 0,0 0 5 16,0 0-10-16,0 0-10 16,0 0-5-16,0 0 0 15,0 0-15-15,0 0-8 16,0 0-50-16,-5-2-77 15,-28-12-120-15,-2 2-371 16,-13-6-589-16</inkml:trace>
  <inkml:trace contextRef="#ctx0" brushRef="#br0" timeOffset="9079.26">20567 6828 9 0,'0'0'395'0,"0"0"-242"16,0 0-87-1,0 0-18-15,0 0-18 0,0 0 2 16,0 0-6-16,0 0-3 15,0 0 13-15,0 0 15 16,0 0 14-16,0 0 13 16,0 0 1-16,0 0-8 15,0 0-11-15,0 0-11 16,0 0-14-16,0 0-3 16,0 0-11-16,0 0-9 15,0 0-3-15,0 0-2 16,0 0-6-16,0 0 12 15,0 0 5-15,0 0 11 0,0 0 22 16,0 0 11-16,0 0 5 16,0 0-16-16,0 0-9 15,0 0-12-15,0 0-19 16,0 0-3-16,0 0-7 16,0 0 1-16,0 0-1 15,0 0 5-15,0 0-5 16,0 0 12-16,0 0 9 15,0 0 4-15,0 0-1 16,0 0-4-16,0 0-2 0,0 0-8 16,0 0 3-1,0 0-6-15,0 0 1 0,0 0-7 16,0 0-1-16,0 0 12 16,0 0-7-16,0 0 4 15,0 0 1-15,0 0 2 16,0 0-1-16,0 0 2 15,0 0 2-15,0 0 0 16,0 0-10-16,0 0-4 16,0 0-2-16,0 0 1 15,0 0-1-15,0 0 1 16,0 0-1-16,0 0 0 16,0 0 1-16,0 0 1 15,0 0 4-15,0 0-5 16,0 0 16-16,0 0-6 15,0 0-2-15,0 0 12 16,0 0-8-16,0 0-3 0,0 0-8 16,0 0-2-16,0 0 2 15,0 0-1-15,0 0-1 16,0 0 1-16,0 0 0 16,0 0 11-16,0 0 3 15,0 0-2-15,0 0 3 16,0 0 1-16,0 0-4 15,0 0-7-15,0 0-5 16,0 0 0-16,0 0 1 16,0 0-2-16,0 0 1 15,0 0 0-15,0 0-1 16,0 0 0-16,0 0 0 16,0 0 1-16,0 0 0 15,0 0 5-15,0 0-5 0,0 0 10 16,0 0-2-16,0 0 3 15,0 0-4-15,0 0 0 16,0 0-2-16,0 0-5 16,0 0 0-16,0 0 0 15,0 0 1-15,0 0-1 16,0 0 0-16,0 0 5 16,0 0-6-16,0 0 1 15,0 0 5-15,0 0 4 16,0 0-1-16,0 0 6 15,0 0 3-15,0 0-8 16,0 0-4-16,0 0 2 0,0 0-2 16,0 0 0-16,0 0 0 15,0 0 5-15,0 0-9 16,0 0-1-16,0 0 0 16,0 0 1-16,0 0-2 15,0 0 1-15,0 0-1 16,0 0 1-16,0 0-1 15,0 0 0-15,0 0 0 16,0 0-1-16,0 0 1 16,0 0 0-16,0 0 0 15,0 0 1-15,0 0-1 16,0 0-1-16,0 0 1 0,0 0 0 16,0 0 0-16,0 0-6 15,0 0 6-15,0 0 6 16,0 0-5-16,0 0-1 15,0 0 1-15,0 0-1 16,0 0 1-16,0 0-1 16,0 0 1-16,0 0 0 15,0 0 0-15,0 0 0 16,0 0 7-16,0 0-7 16,0 0 9-16,0 0-4 15,0 0-5-15,0 0 0 16,0 0 0-16,0 0-1 15,0 0 2-15,0 0-2 16,0 0 1-16,0 0-1 16,0 0 0-16,0 0 0 0,0 0 0 15,0 0 0-15,0 0 0 16,0 0 0-16,0 0-1 16,0 0 1-16,0 0 6 15,0 0-6-15,0 0 0 16,0 0 0-16,0 0-5 15,0 0 5-15,0 0 0 16,0 0 0-16,0 0 0 16,0 0 1-16,0 0-1 15,0 0 0-15,0 0-1 16,0 0 1-16,0 0-1 16,0 0-3-16,0 0 4 15,0 0 1-15,0 0-1 0,0 0 0 16,0 0 0-1,0 0-8-15,0 0 8 0,0 0 6 16,0 0-5-16,0 0-1 16,0 0-1-16,0 0 0 15,0 0 0-15,0 0-5 16,0 0-3-16,0 0 8 16,0 0 2-16,0 0 4 15,0 0-4-15,0 0-1 16,0 0 1-16,0 0 10 15,0 0-10-15,0 0 7 16,0 0-7-16,0 0 6 0,0 0-7 16,0 0 0-16,0 0 0 15,0-4-2-15,0 2-4 16,-2 0-1 0,-5 0-6-16,-2-1-1 0,-2 3 13 15,-7 0 0-15,0 0-9 16,-4 0 10-16,4 0 1 15,0 7-1-15,2 0-8 16,6 6 0-16,-1-1-1 16,1-1-30-16,2 6 12 15,1-1 7-15,3 0 6 16,4 2 7-16,0 2-2 16,0 0 8-16,17-2-9 15,10 2 8-15,6-4 1 16,10-4 1-16,3-2 0 0,2-2 2 15,-6-2-2-15,-5 0 9 16,-6-2 4-16,-8 2-2 16,-10 0-10-16,-6-2 14 15,-4 0-6-15,-3-1 0 16,0 1-8-16,0-1 17 16,-16 5-17-16,-14 4 58 15,-9 2-15-15,-9 3-19 16,0-6-7-16,-6 0-12 15,3-1 0-15,0-5-6 16,2 4-10-16,5-1-18 16,10 2-21-16,9-2-40 15,12-2-40-15,8-2-46 0,15-4-77 16,16 0-92-16,10 0 9 16</inkml:trace>
  <inkml:trace contextRef="#ctx0" brushRef="#br0" timeOffset="9527.65">21440 6745 854 0,'0'0'194'15,"0"0"-82"-15,0 0 61 0,0 0-51 16,-149-6-22-16,111 14-20 16,2 9-3-16,12 1-21 15,11 2-43-15,13 2-13 16,0 4 15-16,17 0-5 16,19 2 9-16,7 2 15 15,1-2 11-15,-1 0-7 16,-6-2 11-16,-6-2-3 15,-8-2 26-15,-8-4-1 16,-8-2-3-16,-3 1-7 16,-4-3 1-16,0 1-4 0,-7 3-3 15,-14 0-6 1,-8 3 0-16,-12-3-18 0,-10 0-9 16,-9-4-22-16,-6-5-3 15,-2-4-29-15,5-5-25 16,11 0-14-16,11 0-17 15,28-30-58-15,9 0-153 16,4-6-360-16</inkml:trace>
  <inkml:trace contextRef="#ctx0" brushRef="#br0" timeOffset="9756.52">21446 6743 123 0,'0'0'1032'16,"0"0"-840"-16,0 0 39 16,175 0-59-16,-93 0-49 15,8-1-59-15,3-2-64 16,14-2-7-16,-25-2-268 15,-21 1-620-15</inkml:trace>
  <inkml:trace contextRef="#ctx0" brushRef="#br0" timeOffset="10080.21">22144 6876 1053 0,'0'0'197'0,"0"0"-38"16,0 0 61-16,0 0-61 15,154 0-53-15,-92-2-13 16,3 0-51-16,-3-2 5 0,-4 0-47 16,-16 0-18-1,-11 2-112-15,-17 2-76 0,-14 0-87 16,-20 0 8-16,-9 0-511 0</inkml:trace>
  <inkml:trace contextRef="#ctx0" brushRef="#br0" timeOffset="10275.39">22476 6858 462 0,'0'0'571'0,"0"0"-383"15,0 0-36-15,0 0 84 16,0 0 12-16,-4 132-12 16,4-70-31-16,15 6-9 15,3 5-74-15,4-3-17 0,-2-6 0 16,-3-8-35 0,-7-10-27-16,-5-10-34 0,-5-8-9 15,0-10-55-15,0-8-32 16,0-3-44-16,-7-7-52 15,-26-3 11-15,2-15-170 16,-5-6-822-16</inkml:trace>
  <inkml:trace contextRef="#ctx0" brushRef="#br0" timeOffset="12362.45">24101 6075 426 0,'0'0'554'15,"0"0"-401"-15,0 0 7 16,0 0-27-16,0 0-52 15,0 0-12-15,0 0 6 0,-3 0 16 16,3 0 14-16,0 0 30 16,-2 0 10-16,2 0-5 15,0 0-15-15,0 0-14 16,0 0-16-16,0 0-22 16,0 0-19-16,0 0-17 15,0 0-16-15,14 0-15 16,12 3 24-16,14-3 33 15,10 0 22-15,5 0-21 16,3 0-15-16,0 0-13 16,-7 0-19-16,-4 0-6 15,-9 0-11-15,-9 0-43 16,-7 0-44-16,-6 0-40 0,-8 0-70 16,-5 0-75-1,-3 0-84-15,-18 6-221 0,-11-2-180 0</inkml:trace>
  <inkml:trace contextRef="#ctx0" brushRef="#br0" timeOffset="12693.1">24134 6278 899 0,'0'0'683'16,"0"0"-521"-16,0 0 53 0,0 0-26 16,0 0-32-16,0 0-5 15,129-12-39-15,-89 6-25 16,5 2-10-16,-3 0-4 16,-2 2-21-16,-4 2-9 15,-10 0-3-15,-7 0-14 16,-11-2-21-16,-3 2 12 15,-3 0-8-15,-2 0 2 16,0 0-12-16,0 0-44 16,0-2-54-16,9 0-107 15,20-18-153-15,0 2-271 16,-1-6-934-16</inkml:trace>
  <inkml:trace contextRef="#ctx0" brushRef="#br0" timeOffset="14498.89">25315 5691 965 0,'0'0'204'0,"0"0"-120"15,0 0-14-15,0 0-50 16,0 0-19-16,0 0 0 16,0 0 1-16,0-2 4 15,0 2 14-15,0 0 26 16,0 0 20-16,0 0 22 0,0 0 7 16,0 0-5-1,0 0-12-15,0 0-12 0,0 0-8 16,0 0-19-16,0 0-23 15,0 0-2-15,0 0-7 16,0 0 4-16,0 0 11 16,0 0 4-16,0 0 23 15,0 0 4-15,0 0 7 16,0 0-8-16,0 0-12 16,0 0-7-16,0 0-10 15,0 0-12-15,0 0-2 16,0 0-8-16,0 0 1 15,0 0-1-15,0 0 5 16,0 0 3-16,0 0-7 16,0 0 5-16,0 0 0 0,0 0 1 15,0 0-8-15,0 0 5 16,0 0-5-16,0 0 0 16,0 0-6-16,0 0 5 15,0 0-5-15,0 0 0 16,0 0 5-16,0 0-6 15,0 0 6-15,0 0 1 16,0 0 0-16,0 0 1 16,0 0 2-16,0 0 4 15,0 0-1-15,0 0 0 16,0 0 2-16,0 0-7 16,0 0 7-16,0 0-2 15,0 0 1-15,0 0-6 0,0 0 1 16,0 0-1-1,0 0-1-15,0 0 0 0,0 0 0 16,0 0 0-16,0 0-1 16,0 0 1-16,0 0 0 15,0 0 1-15,0 0 7 16,0 0-7-16,0 0 0 16,0 0 0-16,0 0-1 15,0 0 0-15,0 0 0 16,0 0-7-16,0 0-5 15,0 0 2-15,0 0-7 16,0 0-8-16,0 0 6 0,0 0 7 16,0 0 2-1,0 0 9-15,0 0 1 0,0 0 1 16,0 0-1-16,0 0 1 16,0 0 9-1,0 0-9-15,0 0 1 0,0 0 4 16,0 0-6-16,0 0 1 15,0 0 1-15,0 0-1 16,0 0 1-16,0 0-1 16,0 0 5-16,0 0 0 15,0 0 0-15,0 0 7 16,0 0 5-16,0 0 11 16,0 0 3-16,0 0-1 15,0 0-3-15,0 0-13 16,0 0-2-16,0 0-7 0,0 0-5 15,0 0 0-15,0 0-1 16,0 0 0-16,0 0-1 16,0 0 1-1,0 0 0-15,0 0 0 0,0 0 0 16,0 0 0-16,0 0 1 16,0 0-1-16,0 0 1 15,0 0-1-15,0 0 1 16,0 0-1-16,0 0 1 15,0 0 0-15,0 0-1 16,0 0 1-16,0 0-1 16,0 0 2-16,0 0 4 15,0 0-5-15,0 0 5 16,-2 0 3-16,2-3-4 16,-5 2-5-16,1 1-6 0,-3-3-18 15,-4 2-2-15,-4 1 9 16,-4 0 17-16,-3 0 0 15,-3 0 0-15,-1 1 1 16,2 6 1-16,1 1-1 16,1 2 9-16,2 0-10 15,2 4 0-15,3 2-10 16,1 2 1-16,5 4-8 16,5 4 2-16,4 0-8 15,0 0-3-15,13 2 10 16,14-4 6-16,6-2-4 0,7-2 13 15,5-4 1 1,-1-3 0-16,1-2 0 0,-9 1 1 16,-5 1 5-16,-9-3-6 15,-9-1 0-15,-4 0-1 16,-4 0-7-16,-5 4 8 16,0 1-1-16,0 2 1 15,-16 2 1-15,-11 0-1 16,-6 2 0-16,-7-2 9 15,-9-4 0-15,-5-2 1 16,-1-2-1-16,-1-4-2 16,0-2 5-16,7-2-12 15,7 0 8-15,11-2-2 16,8 0 1-16,10 0-7 0,7 0-10 16,6-6-41-16,0-8-47 15,31-16-144-15,2 4-157 16,5-2-431-16</inkml:trace>
  <inkml:trace contextRef="#ctx0" brushRef="#br0" timeOffset="15313.08">26079 5835 1096 0,'0'0'247'16,"0"0"12"-16,0 0-58 15,0 0-76-15,0 0-17 16,0 0-10-16,0 0-22 16,0-14-7-16,0 14-5 15,0 0-18-15,0 0-11 16,-12 0-34-16,-7 0 7 15,-10 6 5-15,-6 10-2 16,-1 2-11-16,2 2-1 0,10 2-1 16,10 0-17-16,10 2 1 15,4 1-17-15,8 0 5 16,26 0 15-16,13 1 12 16,9-2 3-16,6-2 6 15,1-4 2-15,-10-2 1 16,-9-2 13-16,-12-2 7 15,-12-2 1-15,-7-2-6 16,-9-2-9-16,-4 2-8 16,0 2-6-16,0 4 7 15,-13 2 0-15,-9 2 18 16,-7 0-25-16,-9-2 11 16,-7 0-1-16,-8-3 7 15,-5-2-18-15,-4-3-16 0,2 0-8 16,6-2-11-16,10-3 3 15,10-2 6-15,16-1-6 16,12 0-16-16,6 0-84 16,27-14-33-16,10-9-157 15,7-2-330-15</inkml:trace>
  <inkml:trace contextRef="#ctx0" brushRef="#br0" timeOffset="15919.42">26339 5849 814 0,'0'0'407'0,"0"0"-168"16,0 0 49-16,0 0-89 16,0 0-63-16,0 0-13 0,0 0-5 15,75 0 15-15,-31 0 1 16,5 0 0-16,4 0-49 16,1 0-40-16,-3 0-21 15,0 0-8-15,-4 0-16 16,-7 0-24-16,-9 0-63 15,-13 0-82-15,-9 4-91 16,-9 2-68-16,-17 4-148 16,-17 0 134-16,-4-2-631 0</inkml:trace>
  <inkml:trace contextRef="#ctx0" brushRef="#br0" timeOffset="16115.13">26647 5929 1048 0,'0'0'284'0,"0"0"-21"0,0 0-31 15,0 0-87-15,0 0-6 16,0 0-9-16,0 0 22 16,0 48-2-16,0-26-28 15,0 7-35-15,2-1-35 16,-2 2-31-16,0 0-21 16,0 0-52-16,0-2-124 15,-9 10-146-15,-9-8-146 16,-1-8-321-16</inkml:trace>
  <inkml:trace contextRef="#ctx0" brushRef="#br0" timeOffset="16477.3">26915 6224 1068 0,'0'0'314'0,"0"0"-68"0,0 0 31 15,0 0-83 1,0 0-43-16,0 0-32 0,0 0-36 15,44 0 11-15,-8 0 20 16,8 0-6-16,6-2-28 16,-4-2-26-16,-4 2-33 15,-1 0-21-15,-6 0-30 16,-1 2-91-16,5 0-104 16,-7 0-128-16,-6 0-288 0</inkml:trace>
  <inkml:trace contextRef="#ctx0" brushRef="#br0" timeOffset="17894.43">27750 5877 867 0,'0'0'255'15,"0"0"-89"-15,0 0 33 16,0 0-83-16,0 0-30 15,0 0-1-15,0 0-22 16,0 0 0-16,0 0 10 16,0 0 3-16,0 0-2 15,0 0-2-15,0 0 14 16,0 0-12-16,0 0-2 0,0 0-15 16,0 0-17-16,0 0-9 15,0 0-9-15,0 0-5 16,0 0-7-16,0 0-4 15,0 0-4-15,0 0-1 16,0 0 6-16,0 0-5 16,0 0 4-16,0 0-6 15,0 0 6-15,0 0-5 16,0 0 1-16,0 0-1 16,0 0-1-16,0 0 0 15,0 0 2-15,0 0-1 16,0 0 0-16,0 0 0 15,0 0 7-15,0 0-7 0,0 0 0 16,0 0 10-16,0 0-4 16,0 0 4-16,0 0-4 15,0 0 0-15,0 0-7 16,0 0 0-16,0 0-1 16,0 0-6-16,0 0-2 15,0 0 0-15,0 0-3 16,0 0 5-16,0 0 1 15,0 0 6-15,0 0 0 16,0 0 7-16,0 0-5 16,0 0-1-16,0 0 8 15,0 0-9-15,0 0 0 16,0 0 0-16,0 0 0 0,0 0-2 16,0 0 2-1,0 0 0-15,0 0 0 0,0 0 1 16,0 0 0-16,0 0 0 15,0 0 7-15,0 0-8 16,0 0 2-16,0 0 5 16,0 0-1-16,0 0 4 15,0 0 4-15,0 0-4 16,0 0 7-16,0 0-4 16,0 0-4-16,0 0-8 15,0 0 1-15,0 0 7 16,0 0-9-16,0 0 0 15,0 0-9-15,-6 0-5 16,-6 0 14-16,-3 0 12 16,-4 0-11-16,-4 4-1 0,-2 6-1 15,-2 6-8-15,0 0 8 16,3 6 0-16,4 0-7 16,4 0 2-16,5 3-4 15,7 0 9-15,4 0 0 16,0 3-5-16,15-2 0 15,14 2 2-15,11-2 4 16,9-2 1-16,5-4 14 16,1-2-13-16,1-2 11 15,-2-4-1-15,-10 0 8 16,-6 0 12-16,-11-2-15 16,-7 0-5-16,-11-2-12 0,-4-2 0 15,-5 2-2-15,0 2 2 16,0 2 0-16,-8 5 6 15,-7 1 4-15,-3-3-2 16,-2 2-8-16,-7-5-15 16,-6 0-5-16,-4-3 13 15,-9-2-4-15,0-1-18 16,-1-2-3-16,3-3 4 16,5-1 10-16,10 0 8 15,10 0-8-15,5 0-15 16,12-7-67-16,4-18-125 15,20 3-82-15,9-3-390 0</inkml:trace>
  <inkml:trace contextRef="#ctx0" brushRef="#br0" timeOffset="18377.75">28685 6025 1129 0,'0'0'278'0,"0"0"-9"15,0 0-35-15,0 0-66 16,0 0-50-16,0 0-45 0,0 0-32 15,-133-32-22-15,71 34 4 16,-1 17-10-16,7 2-3 16,17 5-10-16,16 5-31 15,21 3 16-15,4 4 1 16,36 2-1-16,16-2 15 16,8-2 0-16,2-5 12 15,-3-4 0-15,-10-4 3 16,-11-5 20-16,-13-4 26 15,-7-2 2-15,-11-2-3 0,-7-2-21 16,-2-2-14 0,0 2-5-16,-13 4-1 0,-12 0 5 15,-8 1 9-15,-8 2-30 16,-1-3-3-16,0-2-34 16,2-4-22-16,6-2-46 15,5-4-62-15,16 0-91 16,7-10-110-16,6-6-555 0</inkml:trace>
  <inkml:trace contextRef="#ctx0" brushRef="#br0" timeOffset="19363.32">29063 6204 1028 0,'0'0'385'15,"0"0"-142"-15,0 0 26 16,0 0-82-16,0 0-48 16,0 0-16-16,0 0-37 15,4-10-6-15,-4 10-13 16,0 0-7-16,2 0 1 15,-2 0-16-15,0 0-11 16,0 0 0-16,0 0-2 16,0 0 0-16,0 0-5 0,0 0-4 15,0 0-1 1,0 0-5-16,0 0-5 0,0 0-6 16,0 0-6-1,0 0 0-15,0-2-1 0,2 0-1 16,1-2 1-16,-1-2 1 15,-2 4 0-15,2 0 1 16,-2-2 0-16,2 0 0 16,0 0 0-16,-2-2-1 15,2 0-1-15,4-2-11 16,-4 0 3-16,0 0-9 16,0-2-6-16,0 0-2 15,-2-1-4-15,2 4 5 16,-2-1 9-16,0 0 8 0,0 4 8 15,0-2 0-15,0 2-1 16,0 0 1-16,0 2 1 16,0 0-1-16,0 2-1 15,0-2 1-15,0 2 1 16,0 0 0-16,0-3-1 16,0 3-1-16,0 0-7 15,0 0-1-15,0 0-4 16,-2 0-5-16,-2 3-18 15,0 13 3-15,-6 6 26 16,4 4 6-16,-3 4 1 16,-1 2 4-16,4 2 7 15,-1-2 10-15,1-2-5 0,-1 0-1 16,0-4-3-16,0 0-3 16,1-3 0-16,0-4-8 15,-1-2 8-15,0-5-1 16,4-5-7-16,-1 2 8 15,2-5 2-15,2 0-4 16,-2 0 5-16,0 2 2 16,0 0 0-16,-3 1 1 15,3 2 12-15,2-3-9 16,0 0-12-16,0-2 9 16,0-4-1-16,0 2-8 15,0-2 10-15,0 0-5 16,13 2 11-16,7 2 14 0,12 0 6 15,7 0 12 1,8 0-23-16,4-2-11 0,3 0 5 16,0-2-13-16,-4 0-12 15,-5 0-1-15,-9 0-28 16,-11 0-38-16,-8-2-49 16,-11-8-50-16,-6-8-136 15,-2-1-352-15,-15 0-643 0</inkml:trace>
  <inkml:trace contextRef="#ctx0" brushRef="#br0" timeOffset="19607.46">28907 6322 876 0,'0'0'798'0,"0"0"-641"16,0 0 89-16,0 0-79 16,0 0-99-16,0 0-23 15,117 0-25-15,-76 0-20 16,-3-2 0-16,-7-2-72 16,-9 2-58-16,-9-6-95 15,-8 0-96-15,-5-2-320 0</inkml:trace>
  <inkml:trace contextRef="#ctx0" brushRef="#br0" timeOffset="19994.56">29058 6164 773 0,'0'0'393'16,"0"0"-151"-16,0 0 43 16,0 0-121-16,0 0-32 15,118-4-2-15,-77 4-49 16,3 2-28-16,1 4-11 16,-3 0-29-16,-7-2 3 15,-6-2-10-15,-11-2 15 0,-5 2 1 16,-8-2 2-16,-3 0 13 15,-2 0-12-15,0 0-19 16,0 0-6-16,0 0-9 16,0 0 9-16,0 0-8 15,0 0-2-15,0 0 3 16,0 0-4-16,0 0-12 16,0 0-35-16,0 0-61 15,0 0-89-15,0 0-186 16,-2 0-582-16</inkml:trace>
  <inkml:trace contextRef="#ctx0" brushRef="#br0" timeOffset="21982.43">25123 6713 849 0,'0'0'181'0,"0"0"-12"16,0 0 14-16,0 0-50 16,0 0-15-16,0 0-19 15,0 0-14-15,0 0 9 16,0 0 5-16,0 0-11 15,0 0-4-15,0 2-15 16,3-2-24-16,3 0-24 16,3 0-2-16,5 2 13 0,10-2 25 15,10 3 14 1,10-3 6-16,12 0-4 0,13 0 6 16,9 0-16-1,9 0-2-15,3 0-1 0,7 0-18 16,-3 0 0-16,-1 4-14 15,-4 1-1-15,0 1-5 16,-7 1-5-16,-5-2 2 16,-11 0-5-16,-5-1-13 15,-13 1 12-15,-3-2-12 16,-7 0 11-16,-1 0-3 16,-1-2 3-16,3 2 8 15,-4-2-13-15,1 3-5 16,-3-1-1-16,0 0 10 15,-2 0-4-15,1 1-7 0,-8 0 11 16,1-3-5 0,-6 2-5-16,2-1 1 0,1-1 5 15,0 2-5-15,5-2-1 16,0 2 1-16,2-2 4 16,2 3-5-16,2-1 0 15,3 1 1-15,4-1-1 16,0 1 5-16,0 3-5 15,5-1-1-15,1-1 0 16,2 2 0-16,0-1 0 16,4-1 2-16,1 0-2 15,0 1 0-15,3-4 0 0,0 2 0 16,0-2 1-16,0 0 0 16,-8 0-1-16,-5 0 1 15,-7 0 4-15,-9 0-4 16,-3-2 0-16,-2 0 0 15,3 2 0-15,1-2 0 16,8 0-1-16,3 0 6 16,4 0-5-16,3 2-1 15,-2 0 1-15,3 0 0 16,-3 2-1-16,1-2 6 16,1 2-5-16,-2 0-1 15,3 0 0-15,-5-2 0 16,-2 2 6-16,-5-2-4 15,-2-2-1-15,-4 2 5 16,-2-2-5-16,-2 0 7 0,-4 2-1 16,1-2 5-1,-1 0-3-15,0 0 9 0,6 2-3 16,4 0-2-16,6 2-4 16,3 2-1-16,5-2-1 15,-1 4-6-15,-5-2 5 16,-5-2-4-16,-10 0-1 15,-8-4 5-15,-5 0 4 16,-5 0 10-16,-4 0 4 16,0 0 7-16,0 0 2 15,0 0-12-15,0 0-12 16,0 0 5-16,0 0-14 16,0 0-34-16,-15 0-98 15,-12 0-157-15,-18-6-338 0</inkml:trace>
  <inkml:trace contextRef="#ctx0" brushRef="#br0" timeOffset="23631.53">26195 7153 114 0,'0'0'557'0,"0"0"-395"16,0 0 34-16,0 0-28 16,0 0-35-16,0 0-28 0,0 0 1 15,0-3-19 1,-3 2 6-16,3 1-5 0,0 0-18 15,0 0-11-15,0 0-15 16,0 0-7-16,0 0-6 16,0 0 0-16,0 0 0 15,0 0 2-15,0 0 2 16,0 0 5-16,0 0 1 16,0 0 5-16,0 0-1 15,0 0 4-15,0 0-14 16,0 0-11-16,0 0-9 15,0 0-8-15,0 0-5 16,0 0-1-16,0 0-1 0,0 0 1 16,0 0 0-16,0 0 0 15,0 0 5 1,0 0 1-16,0 0-1 0,0 0 4 16,0 0 7-16,0 0 2 15,0 0 3-15,0 0 4 16,0 0-1-16,0 0-3 15,0 0-5-15,0 0-1 16,0 0-3-16,0 0-2 16,0 0-2-16,0 0 0 15,0 0 0-15,0 0 4 16,0 0-2-16,0 0 1 16,0 0 2-16,0 0-2 15,0 0-3-15,0 0 3 16,0 0-3-16,0 0 2 0,0 0-10 15,0 0 5-15,0 0-5 16,0 0-1-16,0 0 1 16,0 0-1-16,0 0 0 15,0 0 0-15,0 0-1 16,0 0 0-16,0 0-5 16,0 0 5-16,0 0 1 15,0 0 0-15,0 0 0 16,0 0 0-16,0 0 1 15,0 0-1-15,0 0 8 16,-2-3-7-16,-2-1-1 16,-3-2-9-16,-1-2-9 15,-2 0-9-15,-1 2 7 0,-2 1-6 16,-7-2 20-16,-5 5-3 16,-8 1 2-16,-5 1-1 15,-4 0 8-15,4 5 0 16,4 11-8-16,13 3-24 15,5 1 15-15,9 3-14 16,7 4 10-16,0-1 6 16,17 2 14-16,17-2-5 15,9 0 6-15,3-2 1 16,6-4 6-16,-5-2-1 16,-7-4-6-16,-9-4 1 15,-12-2 5-15,-7-2 0 0,-8-2-4 16,-4 0-2-1,0 2 1-15,0 0-1 0,-11 2 7 16,-9 2 8-16,-9 0-6 16,-9-3-1-16,-5-3 13 15,-1-4-6-15,-3 0 2 16,3 0-17-16,4-4-6 16,9-7-29-16,8-3-44 15,23-14-151-15,0 4-158 16,13-2-473-16</inkml:trace>
  <inkml:trace contextRef="#ctx0" brushRef="#br0" timeOffset="24162.45">26794 7072 1234 0,'0'0'280'16,"0"0"-90"-16,0 0-11 15,0 0-88-15,0 0-52 16,0 0-33-16,0 0-4 16,-131-44-2-16,100 44 1 15,-2 0 10-15,4 2-2 16,6 10-9-16,5 2-28 15,9 2-8-15,3 2 22 0,6 5 13 16,0 0 1-16,0 5 1 16,8 3 8-16,10-1 22 15,7 0-2-15,1-2 5 16,3-4-5-16,0-4 9 16,-2-4 2-16,-4-2 22 15,-3-4-17-15,-7 0-16 16,-7-2-11-16,-6-2-9 15,0 0 7-15,0 2 6 16,-6 2 11-16,-15 0 8 16,0 2 13-16,-8 0-23 15,-2-4-9-15,-5 0 1 0,-5-3-11 16,2-4-12-16,-7-1-18 16,5 0-3-16,1 0-15 15,4 0-16-15,9 0 12 16,11-6-35-16,12 0-36 15,13-12-56-15,20 2-61 16,9 0-381-16</inkml:trace>
  <inkml:trace contextRef="#ctx0" brushRef="#br0" timeOffset="24468.05">27104 7177 1247 0,'0'0'213'15,"0"0"-101"-15,0 0 101 16,0 0-39-16,160-14 5 16,-108 10-37-16,-1 2-52 15,-7-1-46-15,-4 3-44 16,-9 0-32-16,-17-1-135 16,-12 1-190-16,-2-4-626 0</inkml:trace>
  <inkml:trace contextRef="#ctx0" brushRef="#br0" timeOffset="25095.54">27144 7136 1497 0,'0'0'287'0,"0"0"-14"16,0 0 21-16,0 0-125 15,0 0-42-15,0 0-26 0,0 0-38 16,16 4-24-16,-16 1-18 16,0 0-14-1,4 9 2-15,-2 8 6 0,3 9 12 16,-1 7 33 0,1 8-6-16,-3 2-16 0,-2 2-11 15,0-2 3-15,0-6-19 16,0-3 2-16,0-11-4 15,0-9-9-15,0-6 12 16,0-8-11-16,0-1 0 16,0-4 16-16,0 0-1 15,0 0 7-15,0 0-4 16,0 0 13-16,0 0-5 0,0 0-14 16,0 0 6-16,0 0-17 15,0 0 5-15,0 0 4 16,0 0-11-16,0 0-1 15,0 0 1-15,0 0 0 16,0 3-6-16,0 3-3 16,0 0-3-16,0 4 12 15,0-4 0-15,-2 2 0 16,2-2 1-16,0 0-1 16,-3-2 2-16,3 0 8 15,0-2-8-15,-2 0-1 16,2-2-1-16,0 2 1 15,0-2-1-15,0 2 0 16,0-2 0-16,0 0 0 16,0 0-6-16,0 0 5 0,0 0-11 15,0 0-18 1,0 0-48-16,-9-12-103 0,-2-8-128 16,-5-8-595-16</inkml:trace>
  <inkml:trace contextRef="#ctx0" brushRef="#br0" timeOffset="26177.57">24168 8303 1217 0,'0'0'258'16,"0"0"-18"-16,0 0-19 16,0 0-70-16,0 0-14 15,0 0-34-15,0 0-8 16,-5 0-3-16,5 0 4 16,0 0 12-16,0 0-18 15,0 0-5-15,0 0-22 0,0 0-11 16,7 0-31-16,8 0-4 15,7 0 8-15,10 0-3 16,5 0 8-16,6 0 3 16,-1 0-1-16,2 0-1 15,1 0-14-15,-3 0-2 16,1 0-6-16,-3 0 4 16,-4 0-13-16,-10 0 0 15,-5 0 0-15,-8 0-15 16,-9 0-30-16,-2 0-2 15,-2 0-29-15,0 0-53 16,0 0-50-16,-10 0-113 16,-9 0-207-16,-8 0-209 0</inkml:trace>
  <inkml:trace contextRef="#ctx0" brushRef="#br0" timeOffset="26844.52">24103 8524 1094 0,'0'0'228'0,"0"0"-125"15,0 0 33-15,0 0-51 16,0 0-14-16,0 0 12 15,0 0 9-15,0 2 18 0,0-2 8 16,0 2-6-16,0-2-16 16,0 0-15-16,0 2-20 15,0-2-4-15,7 2-14 16,10 2 7-16,10-2 37 16,14 2 10-16,7-4-5 15,8 0-11-15,-5 0-24 16,-6 0-3-16,-8 0-24 15,-10 0-2-15,-9 0-26 16,-7 0 17-16,-7 0-8 16,-1 0-11-16,-3 0 15 15,0 0-14-15,0 0 15 0,0 0 5 16,0 0-9-16,0 0 8 16,0 0-8-1,0 0-11-15,0 0 12 0,0 0-7 16,0 0-5-16,0 0 0 15,0 0 0-15,0 0 10 16,0 0 4-16,0 0-3 16,0 0 13-16,0 0-5 15,0 0-7-15,0 0 14 16,0 0-7-16,0 0-5 16,0 0 6-16,0 0 3 15,0 0 9-15,0 0-11 16,0 0-8-16,0 0 4 15,0 0-6-15,0 0-11 16,0 0 5-16,0 0 4 0,0 0-10 16,0 0-36-16,0 0-19 15,-3 0-62-15,1 0-55 16,2 0-116-16,0-6-262 16,-2-4-384-16</inkml:trace>
  <inkml:trace contextRef="#ctx0" brushRef="#br0" timeOffset="29063.47">25645 8161 696 0,'0'0'231'15,"0"0"-39"-15,0 0 31 16,0 0-45-16,0 0-32 15,0 0-38-15,0 0-9 16,0-6-28-16,0 6-11 16,0 0 1-16,0 0-8 15,0 0-20-15,0-2 6 16,0 2 4-16,0-2 6 0,-8 0-9 16,-5-2-15-16,-2 0-3 15,-9 0-7-15,-8 2-1 16,-5 2-1-16,-6 0-3 15,-3 4 8-15,-2 10 1 16,11 2-4-16,6 2-15 16,12 2-1-16,11 0-13 15,8 0-5-15,0 3 6 16,10-4 13-16,22 2-1 16,6-6 1-16,4-2 7 15,0-4 7-15,-3-2-14 16,-8-3 2-16,-9 2 4 15,-2-2 15-15,-5 2-3 0,-1 0-2 16,-1 2-4-16,-1-2-3 16,-6 1-9-16,-2 2 0 15,-1-1-6 1,-3 2-12-16,0 2 10 0,0-2 2 16,-13 2 6-16,-10-2 0 15,-4 0 1-15,-8-2 5 16,-5-2-6-16,1-4 0 15,2 0-4-15,6-2 4 16,8 0-2-16,8 0-65 16,8 0-32-16,7-6-70 15,11-4-156-15,12-4-549 0</inkml:trace>
  <inkml:trace contextRef="#ctx0" brushRef="#br0" timeOffset="29694.1">26310 8193 727 0,'0'0'196'16,"0"0"-112"-16,0 0 72 0,0 0-41 15,0 0-15 1,0 0 32-16,0 0 12 0,5-28-20 16,-5 24-23-16,-11 0-25 15,-2-2-28-15,-3 0 9 16,-3 0 4-16,-2 2-20 16,-6 2-10-16,-4 2 15 15,-4 0-18-15,-1 0-5 16,3 6-17-16,4 4-6 15,8 2-3-15,8 0-17 16,6 2 5-16,5 0 9 16,2 5-1-16,0-1 7 15,18 1 0-15,9 3 28 16,2-1-13-16,4-3-3 16,-2-3-3-16,-2-1 16 15,-5-1-19-15,1-3 9 0,-7 0-8 16,-3 0-6-16,-1-2 9 15,-5 2-8-15,-5 0-4 16,0 0 4-16,-4 4-1 16,0-2-1-16,0 0 9 15,0-2-8-15,0-2 1 16,-6 2-2-16,-11-2 21 16,-12 2-8-16,-8-2-11 15,-9-2 8-15,-8-2-10 16,-4-2-12-16,3 0-17 15,6-2 8-15,13 0 21 16,14 0 5-16,11 0-5 0,11 0-95 16,0-2-19-16,46-26-57 15,2 4-319 1,4-4-144-16</inkml:trace>
  <inkml:trace contextRef="#ctx0" brushRef="#br0" timeOffset="30030.32">26723 8173 1482 0,'0'0'253'0,"0"0"-20"15,0 0 21-15,0 0-102 16,119 0-27-16,-78 0-43 16,4 0-46-16,0 0-26 15,-6 0-10-15,-7 0-113 16,-8 2-50-16,-11 2-102 15,-13 2-114-15,-10-2-163 16,-17 0-171-16</inkml:trace>
  <inkml:trace contextRef="#ctx0" brushRef="#br0" timeOffset="30328.48">26805 8195 333 0,'0'0'942'16,"0"0"-692"-16,0 0 30 15,0 0-43-15,0 0-90 16,0 0-33-16,0 0-21 16,7 0-38-16,-2 6 1 15,-1 4-12-15,0 4-1 16,-1 6-8-16,-3 6 4 0,0 6-8 16,0 1-8-1,0-1-5-15,0-4-8 0,0-4-8 16,0-4 4-16,0-2-6 15,0-4-19-15,0 0-26 16,0-2 2-16,-5 2-38 16,-1 0-55-16,1 2-29 15,-6-4-46-15,0-2-157 16,0-6-614-16</inkml:trace>
  <inkml:trace contextRef="#ctx0" brushRef="#br0" timeOffset="31194.1">25134 8883 882 0,'0'0'327'16,"0"0"-208"-16,0 0 70 15,0 0 3-15,0 0-68 16,0 0-17-16,0 0-12 16,34 0-1-16,-18 0-13 15,8 0 5-15,10 0-5 0,8 0 4 16,14 0 0-16,8 0-7 16,9 0-15-16,12 0-15 15,4 2 1-15,5 2-15 16,2 2-7-16,-1-2-13 15,-1 2-3-15,-3-2-10 16,1 0-1-16,-5-2 1 16,-2 0 5-16,-6-2-5 15,-5 0 12-15,-9 0 1 16,-15 0-13-16,-9 0 7 16,-16-2-7-16,-8 0 8 15,-8 2-1-15,-4 0 10 16,-3 0-5-16,0 0-4 0,3 0-4 15,3 0-5 1,11 0 0-16,12 0 12 0,6 0-1 16,8 0-1-16,4 0 5 15,-2 0 3-15,-5 2-3 16,-8 0-5-16,-8 0-2 16,-10-2-8-16,-5 0 0 15,-6 0 8-15,-3 0-7 16,-2 0 5-16,0 0 9 15,0 0-6-15,0 0-9 16,0 0-14-16,0 0-23 16,0 0-56-16,-23 6-86 0,-2-2-193 15,-6-2-399-15</inkml:trace>
  <inkml:trace contextRef="#ctx0" brushRef="#br0" timeOffset="31994.44">25326 9097 986 0,'0'0'184'0,"0"0"-39"0,0 0 64 15,0 0-53-15,0 0-43 16,0 0-7-16,0 0-8 15,0-1-3-15,0 1-17 16,0 0-10-16,-15-3-38 16,-10 3-20-16,-9 0 5 15,-1 0-15-15,2 0 0 16,4 8-12-16,10 1 11 16,13 0-66-16,6 2 24 15,0 3 21-15,11 2 15 16,13 2 7-16,5 0 1 0,3-2 5 15,1 2-6-15,-2-2 2 16,-2 0 26-16,0-2 19 16,0 2 2-16,0 2-5 15,0-2-10-15,0 2-16 16,-4 1-9-16,-8-4-3 16,-3-3-6-16,-7-2 0 15,-7-2-11-15,0 2 11 16,-5 0 10-16,-15 2 12 15,-7 1 9-15,-4-3-10 16,-5-5-14-16,-3-1-1 16,-9-1 9-16,2-3-4 15,1 0-13-15,5 0 2 16,11 0-12-16,11 0-21 16,11-8-45-16,7-1-80 0,34-14-33 15,13-2-401 1,1 1-435-16</inkml:trace>
  <inkml:trace contextRef="#ctx0" brushRef="#br0" timeOffset="32712.62">25828 9118 1039 0,'0'0'238'0,"0"0"-135"16,0 0 14-16,0 0-73 16,0 0-44-16,0 0 0 15,0 0 1-15,31 0 13 16,-27 0 42-16,-4 0 22 16,0 0 14-16,0 0-1 0,0 0-15 15,0 0-22 1,0 0-13-16,-6 0-39 0,-13 0 24 15,-5 0-5-15,-10 1-12 16,-5 6-8-16,-7-1 8 16,5 2 13-16,3 2-16 15,11-2-4-15,11 0-2 16,12 0-36-16,4 2-3 16,6 2 8-16,25 2 31 15,10 2 11-15,3 0-9 16,6 0 9-16,-6-2 1 15,-1 0 10-15,-8-2 13 16,-4 2 0-16,-6-4 13 16,-8 2-6-16,-3-2-19 0,-7-2-17 15,-3 0 7-15,-2 0-12 16,-2 0 5-16,0 1 6 16,0 0-3-16,-13 1 10 15,-5 0 36-15,-5 2 6 16,2-3-18-16,-4-1-10 15,5-2-5-15,-1-2-13 16,2-3-2-16,1-1-8 16,-2 0-5-16,2 0-45 15,3 0 0-15,3 0-73 16,10-4-79-16,2-7-184 16,0-2-876-16</inkml:trace>
  <inkml:trace contextRef="#ctx0" brushRef="#br0" timeOffset="32986.71">26157 9180 1174 0,'0'0'236'0,"0"0"-98"16,0 0 47-16,0 0-52 0,120-2-11 15,-66 2 1 1,2 0-27-16,-3 0-21 0,-4 2-51 16,-9-2-24-1,-9 0-107-15,-13 0-145 0,-14 0-322 0</inkml:trace>
  <inkml:trace contextRef="#ctx0" brushRef="#br0" timeOffset="33327.25">26437 9194 1026 0,'0'0'678'0,"0"0"-523"16,0 0 91-16,0 0-15 0,0 0-105 15,0 0-53-15,0 0-8 16,10 46 19-16,-4-22-1 16,1 2-13-16,-1 4-6 15,0 0-28-15,-2 1-19 16,-4-4-5-16,0 4-12 16,0 1 1-16,0 0-2 15,0 0-8-15,0-4-15 16,0-4-12-16,0-6-4 15,0-4 1-15,2-8-16 16,7-2 2-16,2-4 6 16,2 0 8-16,3-6-12 15,10-30-69-15,-3 4-155 0,-3-4-339 16</inkml:trace>
  <inkml:trace contextRef="#ctx0" brushRef="#br0" timeOffset="34614.44">28160 8871 360 0,'0'0'587'0,"0"0"-453"16,0 0 10-16,0 0 31 15,0 0-55-15,0 0-6 16,0 0 10-16,0 0-17 0,-7-2 1 16,7 2 18-1,0 0 14-15,0 0-1 0,0 0-21 16,0 0-22-16,0 0-18 15,0 0-20-15,0 0-33 16,9 0-1-16,7 6-2 16,6 4 34-16,10 2 0 15,3 0-11-15,3-4-4 16,-1 0-17-16,-1-2-14 16,-5-2-4-16,-6 0 6 15,-5-2-5-15,-5 0-5 16,-5-2 4-16,-8 2 0 15,0-2-5-15,-2 0 7 16,0 0 4-16,0 0-11 16,0 0 8-16,0 0-9 0,0 0-7 15,0 0-13-15,-4 0-11 16,0 0-3-16,-6 0 5 16,-1 0 19-16,-5 0 8 15,-8 0-10-15,-7 0-1 16,-7 0-31-16,-6 0-6 15,-4 0-12-15,8 0-14 16,9 0 23-16,11 0 23 16,9 0 14-16,9 0-19 15,2 0 4-15,0 0 9 16,0 0-6-16,0 0 5 16,6 0-6-16,8 0 29 0,6 0 20 15,2 2 20-15,5 2-7 16,-4-2 9-16,0 0-8 15,-2 0 2-15,-5 0 1 16,-1 0-3-16,-1 0 4 16,-1-2-4-16,-5 0-4 15,-1 2-8-15,-2-2-8 16,-3 0-5-16,-2 0-9 16,0 0-33-16,0 0-61 15,5 0-112-15,1 0-279 16,7 0-339-16</inkml:trace>
  <inkml:trace contextRef="#ctx0" brushRef="#br0" timeOffset="35961.31">29701 8736 555 0,'0'0'486'0,"0"0"-354"16,0 0 65-16,0 0-10 15,0 0-75-15,0 0-17 16,0 0-20-16,0-3-14 16,0 3-2-16,0 0 0 15,0 0 9-15,0 0 9 16,0 0-12-16,0 0 1 0,0 0-12 15,0 0-7-15,0 0-7 16,0 0-12-16,0 0-2 16,0 0-10-16,0 0 0 15,0 0 5-15,0 0 3 16,0 0 7-16,0 0-10 16,0 0-2-16,0 0-18 15,0 0 5-15,0 0-5 16,0 0 1-16,0 0 4 15,0 0-6-15,0 0 0 16,0 0 1-16,0 0 7 16,0 0-7-16,0 0 6 0,0 0 1 15,0 0 1 1,0 0-1-16,0 0-6 0,0 0-1 16,0 0 5-1,0 0-5-15,0 0 5 0,0 0-5 16,0 0 11-16,0 0-5 15,0 0 8-15,0 0 11 16,0 0 5-16,0 0-3 16,0 0-10-16,0 0-4 15,0 0-5-15,0 0-9 16,0 0 1-16,0 0 0 16,0 0-1-16,0 0 0 0,0 0-2 15,0 0-5 1,0 0 1-16,0 0-3 0,0 0-3 15,0 0 0-15,0 0 1 16,0 0 10-16,0 0-11 16,0 0-15-16,-8 0-1 15,-15 0-26 1,-12 0 54-16,-9 6 13 0,-6 8-7 16,4 4-3-16,7 0-3 15,13 2-31-15,10 0-14 16,10 2-10-16,6 2-3 15,0 4 24-15,22 4 25 16,10-2 9-16,7-2 0 16,3-2 9-16,-1-3-3 15,-3-5 3-15,-9-4 1 16,-8-5-8-16,-7 0 10 0,-9-4 4 16,-3 2-1-16,-2-3 0 15,0 2 6-15,0-1 4 16,0 0 2-16,-9 1-2 15,-9 0 11-15,-9 0-5 16,-11-2-2-16,-6-2-29 16,-3 0 0-16,5-2-68 15,7 0-30-15,27-2-89 16,8-10-79-16,3-2-401 0</inkml:trace>
  <inkml:trace contextRef="#ctx0" brushRef="#br0" timeOffset="36461.25">30303 8913 1007 0,'0'0'256'0,"0"0"-124"15,0 0 64-15,0 0-77 16,0 0-53-16,0 0 3 16,-133-16-25-16,111 16-5 15,3 2-15-15,9 8-23 16,5 4-1-16,5 2 2 16,0 4-1-16,0 2 11 15,13 0 22-15,8 0 5 0,-4 0 1 16,3-1-2-16,1-3 15 15,-4 0 3-15,1-4 2 16,-3 0-9-16,1 0 0 16,-5-2-2-16,1-2-14 15,-8-2-20-15,-4-2-4 16,0-4 3-16,0 0 3 16,0 2 4-16,-14 0 6 15,-5 2 28-15,-8 0-10 16,-6 0-13-16,-10-4-8 15,-8-2-22-15,-7 0-30 0,-6 0-6 16,1 0-10-16,7-4-10 16,14 0-17-16,15 0-84 15,11 2-50-15,16-4-19 16,12 0-119-16,10 0-431 0</inkml:trace>
  <inkml:trace contextRef="#ctx0" brushRef="#br0" timeOffset="37011.47">30776 8941 1064 0,'0'0'593'0,"0"0"-441"15,0 0 131-15,0 0-56 16,0 0-111-16,0 0-30 15,0 0-27-15,0 0-39 16,0 12-20-16,-9 8 32 16,-4 6 13-16,-3 4-17 0,1 2-7 15,-3 0-1-15,-1-3-1 16,2-3-4-16,3-2-14 16,1-4 9-16,2-2-8 15,4-2 4-15,5-2-6 16,2-2 0-16,0 0-1 15,0-2 1-15,7 0 7 16,4-2 8-16,4-2 21 16,1 0 7-16,7-2-7 15,4-2-7-15,6-2-10 16,5 0-14-16,1 0-5 16,1 0-39-16,-1 0-46 15,-4 0-44-15,-6-2-67 0,0-8-105 16,-7 2-239-16,-10-2-321 0</inkml:trace>
  <inkml:trace contextRef="#ctx0" brushRef="#br0" timeOffset="37202.11">30823 9124 1375 0,'0'0'210'16,"0"0"56"-16,0 0-27 0,125 14-132 16,-90-10-48-16,-4-2-59 15,-10-2-68-15,-13 0-150 16,-8-4-308-16</inkml:trace>
  <inkml:trace contextRef="#ctx0" brushRef="#br0" timeOffset="37414.24">30783 8955 1452 0,'0'0'263'0,"0"0"40"15,0 0-2-15,0 0-158 16,117 0-71-16,-88 0-46 0,2 4-26 15,-4 0-43-15,0-4-145 16,-6 2-279-16,-13-2-798 0</inkml:trace>
  <inkml:trace contextRef="#ctx0" brushRef="#br0" timeOffset="38294.83">28797 9539 91 0,'0'0'780'15,"0"0"-608"-15,0 0 61 16,0 0 18-16,0 0-50 15,0 0-21-15,0 0-21 16,100 8-25-16,-84-6-30 16,2 4-9-16,8-2-14 15,8 2 4-15,11 2-14 16,9 2-11-16,10 0-11 0,7 2-9 16,4 0-17-16,6 2-2 15,0 0-14-15,0 0-1 16,4 0 8-16,5 0 2 15,3 0 2-15,3-2-5 16,-3-2-4-16,-1-2-1 16,-5-2-7-16,-7-1 12 15,-6-4-13-15,-6 1 12 16,-5 0-4-16,-7-2 4 16,-5 2 4-16,-9 0 4 15,-6 0-1-15,-7 1-2 16,-5-3-6-16,-5 1-6 15,-4 2-4-15,-7-2 7 0,0-1-7 16,-2 2 5-16,3 0-5 16,4 0-1-16,9 5 0 15,10 0 8-15,5 1 1 16,2 3-8-16,-4-1 9 16,-3-2-9-16,-8-2 4 15,-7-2-3-15,-8-3-2 16,-4-1 0-16,-5 0 0 15,0 0-17-15,0 0-36 16,-2 0-54-16,-43-5-154 16,3-9-330-16,-12-4-900 0</inkml:trace>
  <inkml:trace contextRef="#ctx0" brushRef="#br0" timeOffset="38865.14">29584 9837 867 0,'0'0'497'0,"0"0"-354"16,0 0 76-16,0 0-20 15,0 0-85-15,0 0-4 16,0 0-14-16,-95-13-29 16,72 13 11-16,7 0-23 15,7 0-10-15,3 0-31 16,6 0-2-16,0 5-12 15,0 9 1-15,0 3 9 16,15 5 0-16,5 4-1 16,3 2-8-16,4 0 0 15,-4 0 0-15,4 0-1 16,-4 0 7-16,-3 0-5 16,-3 2-2-16,-8 0-8 15,-4 1 8-15,-5-4-1 16,0 0-26-16,0-5 13 0,-11-4 9 15,-9-4 4-15,-9-4-5 16,-7-4-30-16,-8-4-18 16,-4-2 13-16,4 0 4 15,2 0 14-15,11-12 23 16,9-2 0-16,11-2-10 16,11-2-107-16,26-16-58 15,17 6-187-15,5-1-889 0</inkml:trace>
  <inkml:trace contextRef="#ctx0" brushRef="#br0" timeOffset="39378.42">30185 10002 373 0,'0'0'748'16,"0"0"-666"-16,0 0 10 15,0 0 16-15,0 0-42 16,0 0-4-16,0 0 24 16,-13-18 35-16,-14 18-35 0,-6 0-10 15,-5 0 11-15,0 4-2 16,9 4-38-16,7 4-46 15,13 0 5-15,6 2-6 16,3 4 0-16,7 4 16 16,20 2 8-16,8 2 1 15,4 0 6-15,-1-1 0 16,-1-1 7-16,-6-2-2 16,-2-3 20-16,-4-1 17 15,-7 3-14-15,-5-3-13 16,-4-2-17-16,-5-2-10 15,-4 0-10-15,0-2 3 0,0 2-2 16,-6-2 2 0,-9 0 0-16,-8-2 2 0,-4-2-1 15,-4-4-6-15,0 0-7 16,2-4-28-16,0 0-12 16,6 0-46-16,8 0-47 15,15-12-71-15,2-4-150 16,21-2-766-16</inkml:trace>
  <inkml:trace contextRef="#ctx0" brushRef="#br0" timeOffset="39617.82">30501 10096 1415 0,'0'0'173'0,"0"0"-38"16,0 0 44-16,159 26-116 16,-110-20-40-16,-2 1-23 15,-5-4-58-15,-9-3-140 16,-14 0-301-16</inkml:trace>
  <inkml:trace contextRef="#ctx0" brushRef="#br0" timeOffset="39953.11">30629 10122 1521 0,'0'0'296'0,"0"0"-101"16,0 0 54-16,0 0-113 15,0 0-66-15,0 0 31 16,0 0-27-16,0 109-14 16,0-73-12-16,0 4-23 15,-3-2-6-15,-1 0-7 16,-1-6-12-16,3-6 0 0,-2-4-25 15,2-8-17-15,2-2 0 16,-2-6-7-16,2-2-36 16,0-2-35-16,0 0-18 15,0 0-17-15,0-2-49 16,0 0-180-16,0 0-611 0</inkml:trace>
  <inkml:trace contextRef="#ctx0" brushRef="#br0" timeOffset="42944.16">22799 5562 474 0,'0'0'242'0,"0"0"-138"0,0 0 52 15,0 0-11 1,0 0-34-16,0 0-15 0,0 0-38 15,0 0-29-15,0 0 1 16,0 0-21-16,0 0 19 16,0 0 11-16,0 0 12 15,0 0 11 1,0 0 10-16,0 0 5 0,0 0-2 16,0 0-3-16,0 0-15 15,0 0-22-15,0 0-12 16,0 0-11-16,0 0-12 15,0 0 0-15,0 0 1 16,0 0 0-16,0 0-1 16,0 0 25-16,0 0 10 15,0 0 12-15,0 0 1 0,0 0 5 16,0 0-13-16,2-2-12 16,3-10-25-16,2-2-2 15,2-2-2-15,-3-2 1 16,4-2-8-16,-4 2 8 15,1 0 0-15,-3 0 0 16,0 2 0-16,-4 2 0 16,2 4 0-16,-2 0 0 15,0 2 1-15,0 2 0 16,0 0 0-16,0 2 12 16,0 0-1-16,0 0-12 15,0 0-6-15,-4 0-4 16,0-3-8-16,-3 3 8 15,3-1 9-15,-3-1 1 0,2-1 2 16,-1 2 6-16,-1-4 0 16,1 1-7-16,-2 2 18 15,2-2-2-15,-3 1-16 16,1 0 15-16,0 2 4 16,2-2 0-16,1 5-11 15,3-2 1-15,2 3-10 16,0 1 1-16,0 0 8 15,0 0 3-15,0 0-12 16,0 0-25-16,0 0-70 16,0 0-44-16,9 10-99 0,9 8-89 15,2-5-12-15</inkml:trace>
  <inkml:trace contextRef="#ctx0" brushRef="#br0" timeOffset="44379.21">25192 6360 563 0,'0'0'188'0,"0"0"-58"16,0 0 17-16,0 0-43 16,0 0-18-16,0 0 11 15,0 0-7-15,-4 0 7 16,4 0 12-16,0 0-5 16,0 0-14-16,0 0-14 15,0 0-19-15,-2 0-4 16,0 0-25-16,-3 0 8 15,-2 0-3-15,-2 3-21 16,-4 1 8-16,-7 1-10 0,-5 4-10 16,0-4 13-16,0 4-12 15,2-5 13-15,5 0-13 16,3-3-1 0,5 2 0-16,6-1 12 0,2-2-12 15,2 0 0-15,0 1 20 16,0-1-2-16,0 0-2 15,11 3-15-15,9-2 31 16,11 3 42-16,7 0 5 16,9 1-3-16,4 0-15 15,8 4-21-15,5-3-3 16,11 4-12-16,10 0-5 16,7 2-5-16,3 2-5 15,1 0-10-15,-5 2-1 0,-10 0 1 16,-12-2 0-16,-13-2 0 15,-16-4 0-15,-11 0 0 16,-14-4 7-16,-6-2-6 16,-4 0-1-16,-3-2 1 15,0 0 7-15,-2 0 13 16,2 0 4-16,-2 0 8 16,0 0 3-16,0 0-8 15,0 0-7-15,0 0-3 16,0 0-12-16,0 0 4 15,0 0-9-15,0 0 0 16,0 0 5-16,0 0-5 16,0 0 5-16,0 0 0 0,0 0-5 15,0 0-1 1,0 0-9-16,0 0-50 0,0 0-35 16,0 0-61-16,4 4-102 15,46 4-275-15,-2 2-7 16,17-2-406-16</inkml:trace>
  <inkml:trace contextRef="#ctx0" brushRef="#br0" timeOffset="45887.21">26148 9765 532 0,'0'0'55'0,"0"0"-55"15,0 0-276-15</inkml:trace>
  <inkml:trace contextRef="#ctx0" brushRef="#br0" timeOffset="48812.42">28011 10560 1033 0,'0'0'185'0,"0"0"-109"16,0 0 27-16,0 0 29 16,0 0-55-16,0 0-34 15,0 0 14-15,2 0-1 16,-2 0-15-16,0 0 1 0,0 0 1 16,0 0-1-1,0 0 11-15,0 0 1 16,0 0 0-16,0 0-1 0,0 0 17 15,0 0 12-15,0 0-9 16,0 0-9-16,0 0-8 16,0 0-8-16,3 0-4 15,1 8-14-15,5 3-9 16,7 7 27-16,5 7 22 16,8 4-12-16,12 4 0 15,5 1-10-15,10 2-8 16,9-4-1-16,8 0-7 15,7-4-3-15,7 0-2 16,-2-2-9-16,-7-4 0 16,-7 0-4-16,-9-4 2 0,-10-4 8 15,-7 0 5-15,-3-3-5 16,0-1 4-16,3 2-5 16,8 0-1-16,3 2-7 15,6 0-7-15,0 0-2 16,-2 0 2-16,-1-2 0 15,-8 0 1-15,-7 0-8 16,-3 0 9-16,-10-2-1 16,-2 2 11-16,-3-2-5 15,1 2-14-15,-2 0 8 16,-1 0 9-16,-1 2 2 16,3 0-5-16,3 0-6 15,2 4 1-15,8 4 1 16,-2 0-1-16,3 3-4 15,-2-1 0-15,-2-5-5 0,-5 0 9 16,-5-5-10-16,-5-3 1 16,-5-2 8-16,-5-4-3 15,-3 2 2-15,4-1-7 16,3 2 0-16,3 0 0 16,2 2 5-16,4 2 9 15,1-2-6-15,2 2 0 16,-2-2-3-16,1 0 0 15,-4 0 4-15,3-2-1 16,-3 0-9-16,3 2 8 16,-3-2-7-16,2 2 5 0,-1 0-6 15,-4-2 0 1,2 0 1-16,-3-2-1 16,-3 2 1-16,5-2 0 0,3 0 0 15,3 2 8-15,5 2-8 16,10 4 0-16,3 4 7 15,5 0-7-15,0 4 6 16,-2-1-7-16,-5-3 0 16,-6-3 0-16,-7-1-8 15,-5-1 8-15,-5-5 8 16,-6-2-7-16,-5-2-1 16,0-2 6-16,-6 0-5 0,2 0-1 15,0 0-1 1,3 2 1-16,7 2 0 0,1 4 0 15,5 0-1-15,3 2 1 16,5 2 0-16,3 0 1 16,3 2 5-16,2 0-4 15,-1 0-1-15,-3-2 0 16,-6-4-1-16,-4 2 1 16,1-4-1-16,1 2 0 15,1 0 1-15,2 3-1 16,-3-4 1-16,-2 0 0 15,-4-2-1-15,-5-3 2 16,-6-1-1-16,-2-2 7 16,-5-1-1-16,0 0 2 15,0 0 2-15,0 0 2 16,0 0-11-16,0 0-2 0,0 0 0 16,2 0 0-16,0 3-2 15,3-3-5-15,-1 1 6 16,0 2 1-16,1-3 1 15,-1 1 5-15,-4-1 0 16,0 0 3-16,0 0 4 16,0 0-1-16,0 0-12 15,0-12-18-15,-2-8-19 16,-9-6-20-16,-2-2-5 16,-1 0-1-16,1 2 12 15,1 2 5-15,4 0-14 16,1-2 1-16,1 2 22 0,1 0 31 15,0 4 5 1,1 6 1-16,0 2 0 0,1 5 13 16,1 1-1-16,2 5 2 15,0 1 0-15,0 0-14 16,0 0-1-16,0 0-4 16,0 0 5-16,0 0 1 15,0 0 0-15,0 0-1 16,0 0 9-16,0 0 2 15,0 0-2-15,0 0 1 16,0 0-4-16,0 0-4 16,0 0 5-16,0 0-6 0,0 0 1 15,0 0 7 1,0 0 1-16,-2 0 7 0,-2 0-11 16,-6-3-6-1,-1-2 4-15,-4-4-5 0,-3 1 1 16,0-2-6-16,3 2 6 15,1 0-9-15,5 5-3 16,3-1 6-16,1 0 5 16,3 4 0-16,0 0-13 15,2 0-5-15,0 0-4 16,0 0 3-16,0 9-1 16,9 14 19-16,13 7 2 15,4 6 21-15,3 2 7 16,2-4-10-16,-4-4 2 15,-4-6-2-15,-5-6 1 16,-9-4-5-16,-3-6-13 16,-4-4 5-16,0-2-5 0,-2 0 5 15,0 4-6 1,3 0 1-16,-1 4 0 0,3 4 10 16,-1 3-5-16,3-2 1 15,-1-1-1-15,1-2 0 16,-2-3-6-16,-3-4 1 15,0 1 0-15,1-2 5 16,-1 0-6-16,0 0 0 16,2 2 0-16,-2 1 1 15,0-2 0-15,3 2 0 16,-1-1 5-16,-1-2-5 0,2 0 6 16,-3-3-6-16,-2-1-1 15,0 3 1-15,0-3 0 16,0 0-1-16,0 2 0 15,0-1-8-15,0 3 7 16,0 0 0-16,0 0 1 16,0 1-1-16,0-1 1 15,0-3 1-15,0-1-1 16,0 3 1-16,-12-3 0 16,-10 0 0-16,-9 0 16 15,-12 0 5-15,-1 0-7 16,-5 0-7-16,0-4-8 15,4-2-1-15,10-2 1 16,6 4-1-16,10 1 0 16,11 2-5-16,3 1 6 0,5 0 1 15,0 0 5 1,0 0 0-16,0 0 3 0,0 0 6 16,0 0 0-16,0 0 11 15,0 0-1-15,0 0-7 16,0 0-7-16,0 0-1 15,0 0-8-15,0 0-1 16,0 0-1-16,0 0 1 16,0 0 0-16,0 0-1 15,0 0 0-15,0 0 0 16,0 0 1-16,0 0 0 16,0 0 0-16,0 0 5 0,0 0-5 15,0 0 0-15,0 0 0 16,0 0 0-16,0 0 0 15,0 0-1-15,0 0-16 16,0 0-41-16,0 0-68 16,0-20-126-16,0-2-348 15,0-7-1847-15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2900"/>
          </a:xfrm>
          <a:prstGeom prst="rect">
            <a:avLst/>
          </a:prstGeom>
        </p:spPr>
        <p:txBody>
          <a:bodyPr vert="horz" lIns="91440" tIns="45720" rIns="91440" bIns="45720" rtlCol="0"/>
          <a:lstStyle>
            <a:lvl1pPr algn="r">
              <a:defRPr sz="1200"/>
            </a:lvl1pPr>
          </a:lstStyle>
          <a:p>
            <a:fld id="{C4438350-51FE-4537-B947-AE95B7404520}" type="datetimeFigureOut">
              <a:rPr lang="en-IN" smtClean="0"/>
              <a:t>08-01-2021</a:t>
            </a:fld>
            <a:endParaRPr lang="en-IN"/>
          </a:p>
        </p:txBody>
      </p:sp>
      <p:sp>
        <p:nvSpPr>
          <p:cNvPr id="4" name="Slide Image Placeholder 3"/>
          <p:cNvSpPr>
            <a:spLocks noGrp="1" noRot="1" noChangeAspect="1"/>
          </p:cNvSpPr>
          <p:nvPr>
            <p:ph type="sldImg" idx="2"/>
          </p:nvPr>
        </p:nvSpPr>
        <p:spPr>
          <a:xfrm>
            <a:off x="3810000" y="514350"/>
            <a:ext cx="4572000" cy="25717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257550"/>
            <a:ext cx="97536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29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2900"/>
          </a:xfrm>
          <a:prstGeom prst="rect">
            <a:avLst/>
          </a:prstGeom>
        </p:spPr>
        <p:txBody>
          <a:bodyPr vert="horz" lIns="91440" tIns="45720" rIns="91440" bIns="45720" rtlCol="0" anchor="b"/>
          <a:lstStyle>
            <a:lvl1pPr algn="r">
              <a:defRPr sz="1200"/>
            </a:lvl1pPr>
          </a:lstStyle>
          <a:p>
            <a:fld id="{DB75E3F5-F62B-4C75-927E-23DBCA25E45E}" type="slidenum">
              <a:rPr lang="en-IN" smtClean="0"/>
              <a:t>‹#›</a:t>
            </a:fld>
            <a:endParaRPr lang="en-IN"/>
          </a:p>
        </p:txBody>
      </p:sp>
    </p:spTree>
    <p:extLst>
      <p:ext uri="{BB962C8B-B14F-4D97-AF65-F5344CB8AC3E}">
        <p14:creationId xmlns:p14="http://schemas.microsoft.com/office/powerpoint/2010/main" val="277187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youtube.com/watch?v=ZkjP5RJLQF4"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edium.com/@erika.dauria/looking-at-r-squared-721252709098"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www.machinelearningplus.com/machine-learning/complete-introduction-linear-regression-r/"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owardsdatascience.com/linear-regression-using-gradient-descent-97a6c8700931"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wardsdatascience.com/linear-regression-using-gradient-descent-97a6c8700931"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owardsdatascience.com/linear-regression-using-gradient-descent-97a6c8700931"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Statistics: </a:t>
            </a:r>
            <a:r>
              <a:rPr lang="en-IN" sz="1200" b="0" i="0" kern="1200" dirty="0">
                <a:solidFill>
                  <a:schemeClr val="tx1"/>
                </a:solidFill>
                <a:effectLst/>
                <a:latin typeface="+mn-lt"/>
                <a:ea typeface="+mn-ea"/>
                <a:cs typeface="+mn-cs"/>
              </a:rPr>
              <a:t> is that branch of mathematics which deals with gathering, interpreting, and organizing the information or data.</a:t>
            </a:r>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Descriptive statistics</a:t>
            </a:r>
            <a:r>
              <a:rPr lang="en-IN" sz="1200" b="0" i="0" kern="1200" dirty="0">
                <a:solidFill>
                  <a:schemeClr val="tx1"/>
                </a:solidFill>
                <a:effectLst/>
                <a:latin typeface="+mn-lt"/>
                <a:ea typeface="+mn-ea"/>
                <a:cs typeface="+mn-cs"/>
              </a:rPr>
              <a:t> uses the data to provide descriptions of the population, either through numerical calculations or graphs or tables.</a:t>
            </a:r>
          </a:p>
          <a:p>
            <a:r>
              <a:rPr lang="en-IN" sz="1200" b="1" i="0" kern="1200" dirty="0">
                <a:solidFill>
                  <a:schemeClr val="tx1"/>
                </a:solidFill>
                <a:effectLst/>
                <a:latin typeface="+mn-lt"/>
                <a:ea typeface="+mn-ea"/>
                <a:cs typeface="+mn-cs"/>
              </a:rPr>
              <a:t>Inferential statistics</a:t>
            </a:r>
            <a:r>
              <a:rPr lang="en-IN" sz="1200" b="0" i="0" kern="1200" dirty="0">
                <a:solidFill>
                  <a:schemeClr val="tx1"/>
                </a:solidFill>
                <a:effectLst/>
                <a:latin typeface="+mn-lt"/>
                <a:ea typeface="+mn-ea"/>
                <a:cs typeface="+mn-cs"/>
              </a:rPr>
              <a:t> makes inferences and predictions about a population based on a sample of data taken from the population in question.</a:t>
            </a:r>
            <a:endParaRPr lang="en-IN" dirty="0"/>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1</a:t>
            </a:fld>
            <a:endParaRPr lang="en-IN"/>
          </a:p>
        </p:txBody>
      </p:sp>
    </p:spTree>
    <p:extLst>
      <p:ext uri="{BB962C8B-B14F-4D97-AF65-F5344CB8AC3E}">
        <p14:creationId xmlns:p14="http://schemas.microsoft.com/office/powerpoint/2010/main" val="1920088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The Gradient Descent Algorithm</a:t>
            </a:r>
          </a:p>
          <a:p>
            <a:r>
              <a:rPr lang="en-IN" sz="1200" b="0" i="0" kern="1200" dirty="0">
                <a:solidFill>
                  <a:schemeClr val="tx1"/>
                </a:solidFill>
                <a:effectLst/>
                <a:latin typeface="+mn-lt"/>
                <a:ea typeface="+mn-ea"/>
                <a:cs typeface="+mn-cs"/>
              </a:rPr>
              <a:t>Gradient descent is an iterative optimization algorithm to find the minimum of a function. Here that function is our Loss Function.</a:t>
            </a:r>
          </a:p>
          <a:p>
            <a:r>
              <a:rPr lang="en-IN" sz="1200" b="1" i="0" kern="1200" dirty="0">
                <a:solidFill>
                  <a:schemeClr val="tx1"/>
                </a:solidFill>
                <a:effectLst/>
                <a:latin typeface="+mn-lt"/>
                <a:ea typeface="+mn-ea"/>
                <a:cs typeface="+mn-cs"/>
              </a:rPr>
              <a:t>Understanding Gradient Descent</a:t>
            </a:r>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Imagine a valley and a person with no sense of direction who wants to get to the bottom of the valley. He goes down the slope and takes large steps when the slope is steep and small steps when the slope is less steep. He decides his next position based on his current position and stops when he gets to the bottom of the valley which was his goal.</a:t>
            </a:r>
          </a:p>
          <a:p>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Let’s try applying gradient descent to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 and approach it step by step:</a:t>
            </a:r>
          </a:p>
          <a:p>
            <a:r>
              <a:rPr lang="en-IN" sz="1200" b="0" i="0" kern="1200" dirty="0">
                <a:solidFill>
                  <a:schemeClr val="tx1"/>
                </a:solidFill>
                <a:effectLst/>
                <a:latin typeface="+mn-lt"/>
                <a:ea typeface="+mn-ea"/>
                <a:cs typeface="+mn-cs"/>
              </a:rPr>
              <a:t>Initially let m = 0 and c = 0. Let L be our learning rate. This controls how much the value of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changes with each step. L could be a small value like 0.0001 for good accuracy.</a:t>
            </a:r>
          </a:p>
          <a:p>
            <a:endParaRPr lang="en-IN" dirty="0"/>
          </a:p>
          <a:p>
            <a:endParaRPr lang="en-IN" dirty="0"/>
          </a:p>
          <a:p>
            <a:r>
              <a:rPr lang="en-IN" sz="1200" b="0" i="0" kern="1200" dirty="0">
                <a:solidFill>
                  <a:schemeClr val="tx1"/>
                </a:solidFill>
                <a:effectLst/>
                <a:latin typeface="+mn-lt"/>
                <a:ea typeface="+mn-ea"/>
                <a:cs typeface="+mn-cs"/>
              </a:rPr>
              <a:t>Calculate the partial derivative of the loss function with respect to m, and plug in the current values of x, y, m and c in it to obtain the derivative value </a:t>
            </a:r>
            <a:r>
              <a:rPr lang="en-IN" sz="1200" b="1" i="0" kern="1200" dirty="0">
                <a:solidFill>
                  <a:schemeClr val="tx1"/>
                </a:solidFill>
                <a:effectLst/>
                <a:latin typeface="+mn-lt"/>
                <a:ea typeface="+mn-ea"/>
                <a:cs typeface="+mn-cs"/>
              </a:rPr>
              <a:t>D</a:t>
            </a:r>
            <a:r>
              <a:rPr lang="en-IN" sz="1200" b="0" i="0" kern="1200" dirty="0">
                <a:solidFill>
                  <a:schemeClr val="tx1"/>
                </a:solidFill>
                <a:effectLst/>
                <a:latin typeface="+mn-lt"/>
                <a:ea typeface="+mn-ea"/>
                <a:cs typeface="+mn-cs"/>
              </a:rPr>
              <a:t>.</a:t>
            </a:r>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36</a:t>
            </a:fld>
            <a:endParaRPr lang="en-IN"/>
          </a:p>
        </p:txBody>
      </p:sp>
    </p:spTree>
    <p:extLst>
      <p:ext uri="{BB962C8B-B14F-4D97-AF65-F5344CB8AC3E}">
        <p14:creationId xmlns:p14="http://schemas.microsoft.com/office/powerpoint/2010/main" val="3012445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Why Mean is</a:t>
            </a:r>
            <a:r>
              <a:rPr lang="en-IN" sz="1200" b="1" i="0" kern="1200" baseline="0" dirty="0">
                <a:solidFill>
                  <a:schemeClr val="tx1"/>
                </a:solidFill>
                <a:effectLst/>
                <a:latin typeface="+mn-lt"/>
                <a:ea typeface="+mn-ea"/>
                <a:cs typeface="+mn-cs"/>
              </a:rPr>
              <a:t> used ?</a:t>
            </a:r>
            <a:endParaRPr lang="en-IN" sz="1200" b="1"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no algorithm</a:t>
            </a:r>
            <a:r>
              <a:rPr lang="en-IN" sz="1200" b="0" i="0" kern="1200" baseline="0" dirty="0">
                <a:solidFill>
                  <a:schemeClr val="tx1"/>
                </a:solidFill>
                <a:effectLst/>
                <a:latin typeface="+mn-lt"/>
                <a:ea typeface="+mn-ea"/>
                <a:cs typeface="+mn-cs"/>
              </a:rPr>
              <a:t> was used the Mean would give us the best predictions. We are find a equation that can give us results better than the mean. </a:t>
            </a:r>
            <a:endParaRPr lang="en-IN" sz="1200" b="0" i="0" kern="1200" dirty="0">
              <a:solidFill>
                <a:schemeClr val="tx1"/>
              </a:solidFill>
              <a:effectLst/>
              <a:latin typeface="+mn-lt"/>
              <a:ea typeface="+mn-ea"/>
              <a:cs typeface="+mn-cs"/>
            </a:endParaRPr>
          </a:p>
          <a:p>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What is Goodness-Of-Fit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a:t>
            </a:r>
            <a:r>
              <a:rPr lang="en-IN" sz="1200" b="1" i="0" kern="1200" dirty="0">
                <a:solidFill>
                  <a:schemeClr val="tx1"/>
                </a:solidFill>
                <a:effectLst/>
                <a:latin typeface="+mn-lt"/>
                <a:ea typeface="+mn-ea"/>
                <a:cs typeface="+mn-cs"/>
              </a:rPr>
              <a:t>goodness of fit</a:t>
            </a:r>
            <a:r>
              <a:rPr lang="en-IN" sz="1200" b="0" i="0" kern="1200" dirty="0">
                <a:solidFill>
                  <a:schemeClr val="tx1"/>
                </a:solidFill>
                <a:effectLst/>
                <a:latin typeface="+mn-lt"/>
                <a:ea typeface="+mn-ea"/>
                <a:cs typeface="+mn-cs"/>
              </a:rPr>
              <a:t> test is a statistical hypothesis test to see how well sample data </a:t>
            </a:r>
            <a:r>
              <a:rPr lang="en-IN" sz="1200" b="1" i="0" kern="1200" dirty="0">
                <a:solidFill>
                  <a:schemeClr val="tx1"/>
                </a:solidFill>
                <a:effectLst/>
                <a:latin typeface="+mn-lt"/>
                <a:ea typeface="+mn-ea"/>
                <a:cs typeface="+mn-cs"/>
              </a:rPr>
              <a:t>fit</a:t>
            </a:r>
            <a:r>
              <a:rPr lang="en-IN" sz="1200" b="0" i="0" kern="1200" dirty="0">
                <a:solidFill>
                  <a:schemeClr val="tx1"/>
                </a:solidFill>
                <a:effectLst/>
                <a:latin typeface="+mn-lt"/>
                <a:ea typeface="+mn-ea"/>
                <a:cs typeface="+mn-cs"/>
              </a:rPr>
              <a:t> a distribution from a population with a normal distribution. In other words, it tells you if your sample data represents the data you would expect to find in the actual population</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What is R-Squared?</a:t>
            </a:r>
          </a:p>
          <a:p>
            <a:r>
              <a:rPr lang="en-IN" sz="1200" b="0" i="0" kern="1200" dirty="0">
                <a:solidFill>
                  <a:schemeClr val="tx1"/>
                </a:solidFill>
                <a:effectLst/>
                <a:latin typeface="+mn-lt"/>
                <a:ea typeface="+mn-ea"/>
                <a:cs typeface="+mn-cs"/>
              </a:rPr>
              <a:t>For the same data set, higher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values represent smaller differences between the observed data and the fitted values (predicted values).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is the percentage of the dependent variable variation that a linear </a:t>
            </a:r>
            <a:r>
              <a:rPr lang="en-IN" sz="1200" b="1" i="0" kern="1200" dirty="0">
                <a:solidFill>
                  <a:schemeClr val="tx1"/>
                </a:solidFill>
                <a:effectLst/>
                <a:latin typeface="+mn-lt"/>
                <a:ea typeface="+mn-ea"/>
                <a:cs typeface="+mn-cs"/>
              </a:rPr>
              <a:t>model</a:t>
            </a:r>
            <a:r>
              <a:rPr lang="en-IN" sz="1200" b="0" i="0" kern="1200" dirty="0">
                <a:solidFill>
                  <a:schemeClr val="tx1"/>
                </a:solidFill>
                <a:effectLst/>
                <a:latin typeface="+mn-lt"/>
                <a:ea typeface="+mn-ea"/>
                <a:cs typeface="+mn-cs"/>
              </a:rPr>
              <a:t> explains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Explain</a:t>
            </a:r>
            <a:r>
              <a:rPr lang="en-IN" sz="1200" b="0" i="0" kern="1200" baseline="0" dirty="0">
                <a:solidFill>
                  <a:schemeClr val="tx1"/>
                </a:solidFill>
                <a:effectLst/>
                <a:latin typeface="+mn-lt"/>
                <a:ea typeface="+mn-ea"/>
                <a:cs typeface="+mn-cs"/>
              </a:rPr>
              <a:t> R-Square?</a:t>
            </a:r>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(R² or the coefficient of determination) is a statistical measure in a regression model that determines the proportion of variance in the dependent variable (predicted</a:t>
            </a:r>
            <a:r>
              <a:rPr lang="en-IN" sz="1200" b="0" i="0" kern="1200" baseline="0" dirty="0">
                <a:solidFill>
                  <a:schemeClr val="tx1"/>
                </a:solidFill>
                <a:effectLst/>
                <a:latin typeface="+mn-lt"/>
                <a:ea typeface="+mn-ea"/>
                <a:cs typeface="+mn-cs"/>
              </a:rPr>
              <a:t> variable) </a:t>
            </a:r>
            <a:r>
              <a:rPr lang="en-IN" sz="1200" b="0" i="0" kern="1200" dirty="0">
                <a:solidFill>
                  <a:schemeClr val="tx1"/>
                </a:solidFill>
                <a:effectLst/>
                <a:latin typeface="+mn-lt"/>
                <a:ea typeface="+mn-ea"/>
                <a:cs typeface="+mn-cs"/>
              </a:rPr>
              <a:t>that can be </a:t>
            </a:r>
            <a:r>
              <a:rPr lang="en-IN" sz="1200" b="1" i="0" kern="1200" dirty="0">
                <a:solidFill>
                  <a:schemeClr val="tx1"/>
                </a:solidFill>
                <a:effectLst/>
                <a:latin typeface="+mn-lt"/>
                <a:ea typeface="+mn-ea"/>
                <a:cs typeface="+mn-cs"/>
              </a:rPr>
              <a:t>explained</a:t>
            </a:r>
            <a:r>
              <a:rPr lang="en-IN" sz="1200" b="0" i="0" kern="1200" dirty="0">
                <a:solidFill>
                  <a:schemeClr val="tx1"/>
                </a:solidFill>
                <a:effectLst/>
                <a:latin typeface="+mn-lt"/>
                <a:ea typeface="+mn-ea"/>
                <a:cs typeface="+mn-cs"/>
              </a:rPr>
              <a:t> by the independent variable. ... In other words,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tells how well the data fit the regression model (the goodness of fit).</a:t>
            </a:r>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39</a:t>
            </a:fld>
            <a:endParaRPr lang="en-IN"/>
          </a:p>
        </p:txBody>
      </p:sp>
    </p:spTree>
    <p:extLst>
      <p:ext uri="{BB962C8B-B14F-4D97-AF65-F5344CB8AC3E}">
        <p14:creationId xmlns:p14="http://schemas.microsoft.com/office/powerpoint/2010/main" val="3449905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Why Mean is</a:t>
            </a:r>
            <a:r>
              <a:rPr lang="en-IN" sz="1200" b="1" i="0" kern="1200" baseline="0" dirty="0">
                <a:solidFill>
                  <a:schemeClr val="tx1"/>
                </a:solidFill>
                <a:effectLst/>
                <a:latin typeface="+mn-lt"/>
                <a:ea typeface="+mn-ea"/>
                <a:cs typeface="+mn-cs"/>
              </a:rPr>
              <a:t> used ?</a:t>
            </a:r>
            <a:endParaRPr lang="en-IN" sz="1200" b="1"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no algorithm</a:t>
            </a:r>
            <a:r>
              <a:rPr lang="en-IN" sz="1200" b="0" i="0" kern="1200" baseline="0" dirty="0">
                <a:solidFill>
                  <a:schemeClr val="tx1"/>
                </a:solidFill>
                <a:effectLst/>
                <a:latin typeface="+mn-lt"/>
                <a:ea typeface="+mn-ea"/>
                <a:cs typeface="+mn-cs"/>
              </a:rPr>
              <a:t> was used the Mean would give us the best predictions. We are find a equation that can give us results better than the mean. </a:t>
            </a:r>
            <a:endParaRPr lang="en-IN" sz="1200" b="0" i="0" kern="1200" dirty="0">
              <a:solidFill>
                <a:schemeClr val="tx1"/>
              </a:solidFill>
              <a:effectLst/>
              <a:latin typeface="+mn-lt"/>
              <a:ea typeface="+mn-ea"/>
              <a:cs typeface="+mn-cs"/>
            </a:endParaRPr>
          </a:p>
          <a:p>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What is Goodness-Of-Fit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a:t>
            </a:r>
            <a:r>
              <a:rPr lang="en-IN" sz="1200" b="1" i="0" kern="1200" dirty="0">
                <a:solidFill>
                  <a:schemeClr val="tx1"/>
                </a:solidFill>
                <a:effectLst/>
                <a:latin typeface="+mn-lt"/>
                <a:ea typeface="+mn-ea"/>
                <a:cs typeface="+mn-cs"/>
              </a:rPr>
              <a:t>goodness of fit</a:t>
            </a:r>
            <a:r>
              <a:rPr lang="en-IN" sz="1200" b="0" i="0" kern="1200" dirty="0">
                <a:solidFill>
                  <a:schemeClr val="tx1"/>
                </a:solidFill>
                <a:effectLst/>
                <a:latin typeface="+mn-lt"/>
                <a:ea typeface="+mn-ea"/>
                <a:cs typeface="+mn-cs"/>
              </a:rPr>
              <a:t> test is a statistical hypothesis test to see how well sample data </a:t>
            </a:r>
            <a:r>
              <a:rPr lang="en-IN" sz="1200" b="1" i="0" kern="1200" dirty="0">
                <a:solidFill>
                  <a:schemeClr val="tx1"/>
                </a:solidFill>
                <a:effectLst/>
                <a:latin typeface="+mn-lt"/>
                <a:ea typeface="+mn-ea"/>
                <a:cs typeface="+mn-cs"/>
              </a:rPr>
              <a:t>fit</a:t>
            </a:r>
            <a:r>
              <a:rPr lang="en-IN" sz="1200" b="0" i="0" kern="1200" dirty="0">
                <a:solidFill>
                  <a:schemeClr val="tx1"/>
                </a:solidFill>
                <a:effectLst/>
                <a:latin typeface="+mn-lt"/>
                <a:ea typeface="+mn-ea"/>
                <a:cs typeface="+mn-cs"/>
              </a:rPr>
              <a:t> a distribution from a population with a normal distribution. In other words, it tells you if your sample data represents the data you would expect to find in the actual population</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What is R-Squared?</a:t>
            </a:r>
          </a:p>
          <a:p>
            <a:r>
              <a:rPr lang="en-IN" sz="1200" b="0" i="0" kern="1200" dirty="0">
                <a:solidFill>
                  <a:schemeClr val="tx1"/>
                </a:solidFill>
                <a:effectLst/>
                <a:latin typeface="+mn-lt"/>
                <a:ea typeface="+mn-ea"/>
                <a:cs typeface="+mn-cs"/>
              </a:rPr>
              <a:t>For the same data set, higher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values represent smaller differences between the observed data and the fitted values (predicted values).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is the percentage of the dependent variable variation that a linear </a:t>
            </a:r>
            <a:r>
              <a:rPr lang="en-IN" sz="1200" b="1" i="0" kern="1200" dirty="0">
                <a:solidFill>
                  <a:schemeClr val="tx1"/>
                </a:solidFill>
                <a:effectLst/>
                <a:latin typeface="+mn-lt"/>
                <a:ea typeface="+mn-ea"/>
                <a:cs typeface="+mn-cs"/>
              </a:rPr>
              <a:t>model</a:t>
            </a:r>
            <a:r>
              <a:rPr lang="en-IN" sz="1200" b="0" i="0" kern="1200" dirty="0">
                <a:solidFill>
                  <a:schemeClr val="tx1"/>
                </a:solidFill>
                <a:effectLst/>
                <a:latin typeface="+mn-lt"/>
                <a:ea typeface="+mn-ea"/>
                <a:cs typeface="+mn-cs"/>
              </a:rPr>
              <a:t> explains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Explain</a:t>
            </a:r>
            <a:r>
              <a:rPr lang="en-IN" sz="1200" b="0" i="0" kern="1200" baseline="0" dirty="0">
                <a:solidFill>
                  <a:schemeClr val="tx1"/>
                </a:solidFill>
                <a:effectLst/>
                <a:latin typeface="+mn-lt"/>
                <a:ea typeface="+mn-ea"/>
                <a:cs typeface="+mn-cs"/>
              </a:rPr>
              <a:t> R-Square?</a:t>
            </a:r>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(R² or the coefficient of determination) is a statistical measure in a regression model that determines the proportion of variance in the dependent variable (predicted</a:t>
            </a:r>
            <a:r>
              <a:rPr lang="en-IN" sz="1200" b="0" i="0" kern="1200" baseline="0" dirty="0">
                <a:solidFill>
                  <a:schemeClr val="tx1"/>
                </a:solidFill>
                <a:effectLst/>
                <a:latin typeface="+mn-lt"/>
                <a:ea typeface="+mn-ea"/>
                <a:cs typeface="+mn-cs"/>
              </a:rPr>
              <a:t> variable) </a:t>
            </a:r>
            <a:r>
              <a:rPr lang="en-IN" sz="1200" b="0" i="0" kern="1200" dirty="0">
                <a:solidFill>
                  <a:schemeClr val="tx1"/>
                </a:solidFill>
                <a:effectLst/>
                <a:latin typeface="+mn-lt"/>
                <a:ea typeface="+mn-ea"/>
                <a:cs typeface="+mn-cs"/>
              </a:rPr>
              <a:t>that can be </a:t>
            </a:r>
            <a:r>
              <a:rPr lang="en-IN" sz="1200" b="1" i="0" kern="1200" dirty="0">
                <a:solidFill>
                  <a:schemeClr val="tx1"/>
                </a:solidFill>
                <a:effectLst/>
                <a:latin typeface="+mn-lt"/>
                <a:ea typeface="+mn-ea"/>
                <a:cs typeface="+mn-cs"/>
              </a:rPr>
              <a:t>explained</a:t>
            </a:r>
            <a:r>
              <a:rPr lang="en-IN" sz="1200" b="0" i="0" kern="1200" dirty="0">
                <a:solidFill>
                  <a:schemeClr val="tx1"/>
                </a:solidFill>
                <a:effectLst/>
                <a:latin typeface="+mn-lt"/>
                <a:ea typeface="+mn-ea"/>
                <a:cs typeface="+mn-cs"/>
              </a:rPr>
              <a:t> by the independent variable. ... In other words,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tells how well the data fit the regression model (the goodness of fit).</a:t>
            </a:r>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40</a:t>
            </a:fld>
            <a:endParaRPr lang="en-IN"/>
          </a:p>
        </p:txBody>
      </p:sp>
    </p:spTree>
    <p:extLst>
      <p:ext uri="{BB962C8B-B14F-4D97-AF65-F5344CB8AC3E}">
        <p14:creationId xmlns:p14="http://schemas.microsoft.com/office/powerpoint/2010/main" val="1192590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Why Mean is</a:t>
            </a:r>
            <a:r>
              <a:rPr lang="en-IN" sz="1200" b="1" i="0" kern="1200" baseline="0" dirty="0">
                <a:solidFill>
                  <a:schemeClr val="tx1"/>
                </a:solidFill>
                <a:effectLst/>
                <a:latin typeface="+mn-lt"/>
                <a:ea typeface="+mn-ea"/>
                <a:cs typeface="+mn-cs"/>
              </a:rPr>
              <a:t> used ?</a:t>
            </a:r>
            <a:endParaRPr lang="en-IN" sz="1200" b="1"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no algorithm</a:t>
            </a:r>
            <a:r>
              <a:rPr lang="en-IN" sz="1200" b="0" i="0" kern="1200" baseline="0" dirty="0">
                <a:solidFill>
                  <a:schemeClr val="tx1"/>
                </a:solidFill>
                <a:effectLst/>
                <a:latin typeface="+mn-lt"/>
                <a:ea typeface="+mn-ea"/>
                <a:cs typeface="+mn-cs"/>
              </a:rPr>
              <a:t> was used the Mean would give us the best predictions. We are find a equation that can give us results better than the mean. </a:t>
            </a:r>
            <a:endParaRPr lang="en-IN" sz="1200" b="0" i="0" kern="1200" dirty="0">
              <a:solidFill>
                <a:schemeClr val="tx1"/>
              </a:solidFill>
              <a:effectLst/>
              <a:latin typeface="+mn-lt"/>
              <a:ea typeface="+mn-ea"/>
              <a:cs typeface="+mn-cs"/>
            </a:endParaRPr>
          </a:p>
          <a:p>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What is Goodness-Of-Fit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a:t>
            </a:r>
            <a:r>
              <a:rPr lang="en-IN" sz="1200" b="1" i="0" kern="1200" dirty="0">
                <a:solidFill>
                  <a:schemeClr val="tx1"/>
                </a:solidFill>
                <a:effectLst/>
                <a:latin typeface="+mn-lt"/>
                <a:ea typeface="+mn-ea"/>
                <a:cs typeface="+mn-cs"/>
              </a:rPr>
              <a:t>goodness of fit</a:t>
            </a:r>
            <a:r>
              <a:rPr lang="en-IN" sz="1200" b="0" i="0" kern="1200" dirty="0">
                <a:solidFill>
                  <a:schemeClr val="tx1"/>
                </a:solidFill>
                <a:effectLst/>
                <a:latin typeface="+mn-lt"/>
                <a:ea typeface="+mn-ea"/>
                <a:cs typeface="+mn-cs"/>
              </a:rPr>
              <a:t> test is a statistical hypothesis test to see how well sample data </a:t>
            </a:r>
            <a:r>
              <a:rPr lang="en-IN" sz="1200" b="1" i="0" kern="1200" dirty="0">
                <a:solidFill>
                  <a:schemeClr val="tx1"/>
                </a:solidFill>
                <a:effectLst/>
                <a:latin typeface="+mn-lt"/>
                <a:ea typeface="+mn-ea"/>
                <a:cs typeface="+mn-cs"/>
              </a:rPr>
              <a:t>fit</a:t>
            </a:r>
            <a:r>
              <a:rPr lang="en-IN" sz="1200" b="0" i="0" kern="1200" dirty="0">
                <a:solidFill>
                  <a:schemeClr val="tx1"/>
                </a:solidFill>
                <a:effectLst/>
                <a:latin typeface="+mn-lt"/>
                <a:ea typeface="+mn-ea"/>
                <a:cs typeface="+mn-cs"/>
              </a:rPr>
              <a:t> a distribution from a population with a normal distribution. In other words, it tells you if your sample data represents the data you would expect to find in the actual population</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What is R-Squared?</a:t>
            </a:r>
          </a:p>
          <a:p>
            <a:r>
              <a:rPr lang="en-IN" sz="1200" b="0" i="0" kern="1200" dirty="0">
                <a:solidFill>
                  <a:schemeClr val="tx1"/>
                </a:solidFill>
                <a:effectLst/>
                <a:latin typeface="+mn-lt"/>
                <a:ea typeface="+mn-ea"/>
                <a:cs typeface="+mn-cs"/>
              </a:rPr>
              <a:t>For the same data set, higher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values represent smaller differences between the observed data and the fitted values (predicted values).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is the percentage of the dependent variable variation that a linear </a:t>
            </a:r>
            <a:r>
              <a:rPr lang="en-IN" sz="1200" b="1" i="0" kern="1200" dirty="0">
                <a:solidFill>
                  <a:schemeClr val="tx1"/>
                </a:solidFill>
                <a:effectLst/>
                <a:latin typeface="+mn-lt"/>
                <a:ea typeface="+mn-ea"/>
                <a:cs typeface="+mn-cs"/>
              </a:rPr>
              <a:t>model</a:t>
            </a:r>
            <a:r>
              <a:rPr lang="en-IN" sz="1200" b="0" i="0" kern="1200" dirty="0">
                <a:solidFill>
                  <a:schemeClr val="tx1"/>
                </a:solidFill>
                <a:effectLst/>
                <a:latin typeface="+mn-lt"/>
                <a:ea typeface="+mn-ea"/>
                <a:cs typeface="+mn-cs"/>
              </a:rPr>
              <a:t> explains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Explain</a:t>
            </a:r>
            <a:r>
              <a:rPr lang="en-IN" sz="1200" b="0" i="0" kern="1200" baseline="0" dirty="0">
                <a:solidFill>
                  <a:schemeClr val="tx1"/>
                </a:solidFill>
                <a:effectLst/>
                <a:latin typeface="+mn-lt"/>
                <a:ea typeface="+mn-ea"/>
                <a:cs typeface="+mn-cs"/>
              </a:rPr>
              <a:t> R-Square?</a:t>
            </a:r>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(R² or the coefficient of determination) is a statistical measure in a regression model that determines the proportion of variance in the dependent variable (predicted</a:t>
            </a:r>
            <a:r>
              <a:rPr lang="en-IN" sz="1200" b="0" i="0" kern="1200" baseline="0" dirty="0">
                <a:solidFill>
                  <a:schemeClr val="tx1"/>
                </a:solidFill>
                <a:effectLst/>
                <a:latin typeface="+mn-lt"/>
                <a:ea typeface="+mn-ea"/>
                <a:cs typeface="+mn-cs"/>
              </a:rPr>
              <a:t> variable) </a:t>
            </a:r>
            <a:r>
              <a:rPr lang="en-IN" sz="1200" b="0" i="0" kern="1200" dirty="0">
                <a:solidFill>
                  <a:schemeClr val="tx1"/>
                </a:solidFill>
                <a:effectLst/>
                <a:latin typeface="+mn-lt"/>
                <a:ea typeface="+mn-ea"/>
                <a:cs typeface="+mn-cs"/>
              </a:rPr>
              <a:t>that can be </a:t>
            </a:r>
            <a:r>
              <a:rPr lang="en-IN" sz="1200" b="1" i="0" kern="1200" dirty="0">
                <a:solidFill>
                  <a:schemeClr val="tx1"/>
                </a:solidFill>
                <a:effectLst/>
                <a:latin typeface="+mn-lt"/>
                <a:ea typeface="+mn-ea"/>
                <a:cs typeface="+mn-cs"/>
              </a:rPr>
              <a:t>explained</a:t>
            </a:r>
            <a:r>
              <a:rPr lang="en-IN" sz="1200" b="0" i="0" kern="1200" dirty="0">
                <a:solidFill>
                  <a:schemeClr val="tx1"/>
                </a:solidFill>
                <a:effectLst/>
                <a:latin typeface="+mn-lt"/>
                <a:ea typeface="+mn-ea"/>
                <a:cs typeface="+mn-cs"/>
              </a:rPr>
              <a:t> by the independent variable. ... In other words,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tells how well the data fit the regression model (the goodness of fit).</a:t>
            </a:r>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41</a:t>
            </a:fld>
            <a:endParaRPr lang="en-IN"/>
          </a:p>
        </p:txBody>
      </p:sp>
    </p:spTree>
    <p:extLst>
      <p:ext uri="{BB962C8B-B14F-4D97-AF65-F5344CB8AC3E}">
        <p14:creationId xmlns:p14="http://schemas.microsoft.com/office/powerpoint/2010/main" val="235045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Why Mean is</a:t>
            </a:r>
            <a:r>
              <a:rPr lang="en-IN" sz="1200" b="1" i="0" kern="1200" baseline="0" dirty="0">
                <a:solidFill>
                  <a:schemeClr val="tx1"/>
                </a:solidFill>
                <a:effectLst/>
                <a:latin typeface="+mn-lt"/>
                <a:ea typeface="+mn-ea"/>
                <a:cs typeface="+mn-cs"/>
              </a:rPr>
              <a:t> used ?</a:t>
            </a:r>
            <a:endParaRPr lang="en-IN" sz="1200" b="1"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no algorithm</a:t>
            </a:r>
            <a:r>
              <a:rPr lang="en-IN" sz="1200" b="0" i="0" kern="1200" baseline="0" dirty="0">
                <a:solidFill>
                  <a:schemeClr val="tx1"/>
                </a:solidFill>
                <a:effectLst/>
                <a:latin typeface="+mn-lt"/>
                <a:ea typeface="+mn-ea"/>
                <a:cs typeface="+mn-cs"/>
              </a:rPr>
              <a:t> was used the Mean would give us the best predictions. We are find a equation that can give us results better than the mean. </a:t>
            </a:r>
            <a:endParaRPr lang="en-IN" sz="1200" b="0" i="0" kern="1200" dirty="0">
              <a:solidFill>
                <a:schemeClr val="tx1"/>
              </a:solidFill>
              <a:effectLst/>
              <a:latin typeface="+mn-lt"/>
              <a:ea typeface="+mn-ea"/>
              <a:cs typeface="+mn-cs"/>
            </a:endParaRPr>
          </a:p>
          <a:p>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What is Goodness-Of-Fit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a:t>
            </a:r>
            <a:r>
              <a:rPr lang="en-IN" sz="1200" b="1" i="0" kern="1200" dirty="0">
                <a:solidFill>
                  <a:schemeClr val="tx1"/>
                </a:solidFill>
                <a:effectLst/>
                <a:latin typeface="+mn-lt"/>
                <a:ea typeface="+mn-ea"/>
                <a:cs typeface="+mn-cs"/>
              </a:rPr>
              <a:t>goodness of fit</a:t>
            </a:r>
            <a:r>
              <a:rPr lang="en-IN" sz="1200" b="0" i="0" kern="1200" dirty="0">
                <a:solidFill>
                  <a:schemeClr val="tx1"/>
                </a:solidFill>
                <a:effectLst/>
                <a:latin typeface="+mn-lt"/>
                <a:ea typeface="+mn-ea"/>
                <a:cs typeface="+mn-cs"/>
              </a:rPr>
              <a:t> test is a statistical hypothesis test to see how well sample data </a:t>
            </a:r>
            <a:r>
              <a:rPr lang="en-IN" sz="1200" b="1" i="0" kern="1200" dirty="0">
                <a:solidFill>
                  <a:schemeClr val="tx1"/>
                </a:solidFill>
                <a:effectLst/>
                <a:latin typeface="+mn-lt"/>
                <a:ea typeface="+mn-ea"/>
                <a:cs typeface="+mn-cs"/>
              </a:rPr>
              <a:t>fit</a:t>
            </a:r>
            <a:r>
              <a:rPr lang="en-IN" sz="1200" b="0" i="0" kern="1200" dirty="0">
                <a:solidFill>
                  <a:schemeClr val="tx1"/>
                </a:solidFill>
                <a:effectLst/>
                <a:latin typeface="+mn-lt"/>
                <a:ea typeface="+mn-ea"/>
                <a:cs typeface="+mn-cs"/>
              </a:rPr>
              <a:t> a distribution from a population with a normal distribution. In other words, it tells you if your sample data represents the data you would expect to find in the actual population</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What is R-Squared?</a:t>
            </a:r>
          </a:p>
          <a:p>
            <a:r>
              <a:rPr lang="en-IN" sz="1200" b="0" i="0" kern="1200" dirty="0">
                <a:solidFill>
                  <a:schemeClr val="tx1"/>
                </a:solidFill>
                <a:effectLst/>
                <a:latin typeface="+mn-lt"/>
                <a:ea typeface="+mn-ea"/>
                <a:cs typeface="+mn-cs"/>
              </a:rPr>
              <a:t>For the same data set, higher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values represent smaller differences between the observed data and the fitted values (predicted values).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is the percentage of the dependent variable variation that a linear </a:t>
            </a:r>
            <a:r>
              <a:rPr lang="en-IN" sz="1200" b="1" i="0" kern="1200" dirty="0">
                <a:solidFill>
                  <a:schemeClr val="tx1"/>
                </a:solidFill>
                <a:effectLst/>
                <a:latin typeface="+mn-lt"/>
                <a:ea typeface="+mn-ea"/>
                <a:cs typeface="+mn-cs"/>
              </a:rPr>
              <a:t>model</a:t>
            </a:r>
            <a:r>
              <a:rPr lang="en-IN" sz="1200" b="0" i="0" kern="1200" dirty="0">
                <a:solidFill>
                  <a:schemeClr val="tx1"/>
                </a:solidFill>
                <a:effectLst/>
                <a:latin typeface="+mn-lt"/>
                <a:ea typeface="+mn-ea"/>
                <a:cs typeface="+mn-cs"/>
              </a:rPr>
              <a:t> explains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Explain</a:t>
            </a:r>
            <a:r>
              <a:rPr lang="en-IN" sz="1200" b="0" i="0" kern="1200" baseline="0" dirty="0">
                <a:solidFill>
                  <a:schemeClr val="tx1"/>
                </a:solidFill>
                <a:effectLst/>
                <a:latin typeface="+mn-lt"/>
                <a:ea typeface="+mn-ea"/>
                <a:cs typeface="+mn-cs"/>
              </a:rPr>
              <a:t> R-Square?</a:t>
            </a:r>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(R² or the coefficient of determination) is a statistical measure in a regression model that determines the proportion of variance in the dependent variable (predicted</a:t>
            </a:r>
            <a:r>
              <a:rPr lang="en-IN" sz="1200" b="0" i="0" kern="1200" baseline="0" dirty="0">
                <a:solidFill>
                  <a:schemeClr val="tx1"/>
                </a:solidFill>
                <a:effectLst/>
                <a:latin typeface="+mn-lt"/>
                <a:ea typeface="+mn-ea"/>
                <a:cs typeface="+mn-cs"/>
              </a:rPr>
              <a:t> variable) </a:t>
            </a:r>
            <a:r>
              <a:rPr lang="en-IN" sz="1200" b="0" i="0" kern="1200" dirty="0">
                <a:solidFill>
                  <a:schemeClr val="tx1"/>
                </a:solidFill>
                <a:effectLst/>
                <a:latin typeface="+mn-lt"/>
                <a:ea typeface="+mn-ea"/>
                <a:cs typeface="+mn-cs"/>
              </a:rPr>
              <a:t>that can be </a:t>
            </a:r>
            <a:r>
              <a:rPr lang="en-IN" sz="1200" b="1" i="0" kern="1200" dirty="0">
                <a:solidFill>
                  <a:schemeClr val="tx1"/>
                </a:solidFill>
                <a:effectLst/>
                <a:latin typeface="+mn-lt"/>
                <a:ea typeface="+mn-ea"/>
                <a:cs typeface="+mn-cs"/>
              </a:rPr>
              <a:t>explained</a:t>
            </a:r>
            <a:r>
              <a:rPr lang="en-IN" sz="1200" b="0" i="0" kern="1200" dirty="0">
                <a:solidFill>
                  <a:schemeClr val="tx1"/>
                </a:solidFill>
                <a:effectLst/>
                <a:latin typeface="+mn-lt"/>
                <a:ea typeface="+mn-ea"/>
                <a:cs typeface="+mn-cs"/>
              </a:rPr>
              <a:t> by the independent variable. ... In other words,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tells how well the data fit the regression model (the goodness of fit).</a:t>
            </a:r>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42</a:t>
            </a:fld>
            <a:endParaRPr lang="en-IN"/>
          </a:p>
        </p:txBody>
      </p:sp>
    </p:spTree>
    <p:extLst>
      <p:ext uri="{BB962C8B-B14F-4D97-AF65-F5344CB8AC3E}">
        <p14:creationId xmlns:p14="http://schemas.microsoft.com/office/powerpoint/2010/main" val="3572733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Another Linear</a:t>
            </a:r>
            <a:r>
              <a:rPr lang="en-IN" baseline="0" dirty="0"/>
              <a:t> Equation line that is passing through the data points.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model with R square of &gt; .6</a:t>
            </a: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model should have a R- Square Score of more than&gt; .8</a:t>
            </a:r>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43</a:t>
            </a:fld>
            <a:endParaRPr lang="en-IN"/>
          </a:p>
        </p:txBody>
      </p:sp>
    </p:spTree>
    <p:extLst>
      <p:ext uri="{BB962C8B-B14F-4D97-AF65-F5344CB8AC3E}">
        <p14:creationId xmlns:p14="http://schemas.microsoft.com/office/powerpoint/2010/main" val="3315018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Another Linear</a:t>
            </a:r>
            <a:r>
              <a:rPr lang="en-IN" baseline="0" dirty="0"/>
              <a:t> Equation line that is passing through the data points.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model with R square of &gt; .6</a:t>
            </a: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model should have a R- Square Score of more than&gt; .8</a:t>
            </a:r>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44</a:t>
            </a:fld>
            <a:endParaRPr lang="en-IN"/>
          </a:p>
        </p:txBody>
      </p:sp>
    </p:spTree>
    <p:extLst>
      <p:ext uri="{BB962C8B-B14F-4D97-AF65-F5344CB8AC3E}">
        <p14:creationId xmlns:p14="http://schemas.microsoft.com/office/powerpoint/2010/main" val="3315018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B75E3F5-F62B-4C75-927E-23DBCA25E45E}" type="slidenum">
              <a:rPr lang="en-IN" smtClean="0"/>
              <a:t>49</a:t>
            </a:fld>
            <a:endParaRPr lang="en-IN"/>
          </a:p>
        </p:txBody>
      </p:sp>
    </p:spTree>
    <p:extLst>
      <p:ext uri="{BB962C8B-B14F-4D97-AF65-F5344CB8AC3E}">
        <p14:creationId xmlns:p14="http://schemas.microsoft.com/office/powerpoint/2010/main" val="3522675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See the video</a:t>
            </a:r>
          </a:p>
          <a:p>
            <a:r>
              <a:rPr lang="en-IN" dirty="0">
                <a:hlinkClick r:id="rId3"/>
              </a:rPr>
              <a:t>https://www.youtube.com/watch?v=ZkjP5RJLQF4</a:t>
            </a:r>
            <a:endParaRPr lang="en-IN" dirty="0"/>
          </a:p>
        </p:txBody>
      </p:sp>
      <p:sp>
        <p:nvSpPr>
          <p:cNvPr id="4" name="Slide Number Placeholder 3"/>
          <p:cNvSpPr>
            <a:spLocks noGrp="1"/>
          </p:cNvSpPr>
          <p:nvPr>
            <p:ph type="sldNum" sz="quarter" idx="5"/>
          </p:nvPr>
        </p:nvSpPr>
        <p:spPr/>
        <p:txBody>
          <a:bodyPr/>
          <a:lstStyle/>
          <a:p>
            <a:fld id="{DB75E3F5-F62B-4C75-927E-23DBCA25E45E}" type="slidenum">
              <a:rPr lang="en-IN" smtClean="0"/>
              <a:t>60</a:t>
            </a:fld>
            <a:endParaRPr lang="en-IN"/>
          </a:p>
        </p:txBody>
      </p:sp>
    </p:spTree>
    <p:extLst>
      <p:ext uri="{BB962C8B-B14F-4D97-AF65-F5344CB8AC3E}">
        <p14:creationId xmlns:p14="http://schemas.microsoft.com/office/powerpoint/2010/main" val="2645797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B75E3F5-F62B-4C75-927E-23DBCA25E45E}" type="slidenum">
              <a:rPr lang="en-IN" smtClean="0"/>
              <a:t>76</a:t>
            </a:fld>
            <a:endParaRPr lang="en-IN"/>
          </a:p>
        </p:txBody>
      </p:sp>
    </p:spTree>
    <p:extLst>
      <p:ext uri="{BB962C8B-B14F-4D97-AF65-F5344CB8AC3E}">
        <p14:creationId xmlns:p14="http://schemas.microsoft.com/office/powerpoint/2010/main" val="2996537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Salary - Dependent and Years of Experience - Independent.  The dataset has two columns — number of years of work experience, and the salary for that experience. Our goal is to build a model which will learn on this dataset and will be able to predict the salary for a given number of years of experience.</a:t>
            </a:r>
          </a:p>
        </p:txBody>
      </p:sp>
      <p:sp>
        <p:nvSpPr>
          <p:cNvPr id="4" name="Slide Number Placeholder 3"/>
          <p:cNvSpPr>
            <a:spLocks noGrp="1"/>
          </p:cNvSpPr>
          <p:nvPr>
            <p:ph type="sldNum" sz="quarter" idx="10"/>
          </p:nvPr>
        </p:nvSpPr>
        <p:spPr/>
        <p:txBody>
          <a:bodyPr/>
          <a:lstStyle/>
          <a:p>
            <a:fld id="{DB75E3F5-F62B-4C75-927E-23DBCA25E45E}" type="slidenum">
              <a:rPr lang="en-IN" smtClean="0"/>
              <a:t>3</a:t>
            </a:fld>
            <a:endParaRPr lang="en-IN"/>
          </a:p>
        </p:txBody>
      </p:sp>
    </p:spTree>
    <p:extLst>
      <p:ext uri="{BB962C8B-B14F-4D97-AF65-F5344CB8AC3E}">
        <p14:creationId xmlns:p14="http://schemas.microsoft.com/office/powerpoint/2010/main" val="295707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https://medium.com/@erika.dauria/looking-at-r-squared-721252709098</a:t>
            </a:r>
            <a:endParaRPr lang="en-IN" dirty="0"/>
          </a:p>
          <a:p>
            <a:r>
              <a:rPr lang="en-US" sz="1200" b="0" i="0" kern="1200" dirty="0">
                <a:solidFill>
                  <a:schemeClr val="tx1"/>
                </a:solidFill>
                <a:effectLst/>
                <a:latin typeface="+mn-lt"/>
                <a:ea typeface="+mn-ea"/>
                <a:cs typeface="+mn-cs"/>
              </a:rPr>
              <a:t>It is interesting to note that the R-Squared formula does not make use of any independent variables.</a:t>
            </a:r>
          </a:p>
          <a:p>
            <a:endParaRPr lang="en-US" sz="1200" b="0" i="0" kern="1200" dirty="0">
              <a:solidFill>
                <a:schemeClr val="tx1"/>
              </a:solidFill>
              <a:effectLst/>
              <a:latin typeface="+mn-lt"/>
              <a:ea typeface="+mn-ea"/>
              <a:cs typeface="+mn-cs"/>
            </a:endParaRPr>
          </a:p>
          <a:p>
            <a:r>
              <a:rPr lang="en-IN" dirty="0">
                <a:hlinkClick r:id="rId4"/>
              </a:rPr>
              <a:t>https://www.machinelearningplus.com/machine-learning/complete-introduction-linear-regression-r/</a:t>
            </a:r>
            <a:endParaRPr lang="en-IN" dirty="0"/>
          </a:p>
          <a:p>
            <a:endParaRPr lang="en-IN" dirty="0"/>
          </a:p>
        </p:txBody>
      </p:sp>
      <p:sp>
        <p:nvSpPr>
          <p:cNvPr id="4" name="Slide Number Placeholder 3"/>
          <p:cNvSpPr>
            <a:spLocks noGrp="1"/>
          </p:cNvSpPr>
          <p:nvPr>
            <p:ph type="sldNum" sz="quarter" idx="5"/>
          </p:nvPr>
        </p:nvSpPr>
        <p:spPr/>
        <p:txBody>
          <a:bodyPr/>
          <a:lstStyle/>
          <a:p>
            <a:fld id="{DB75E3F5-F62B-4C75-927E-23DBCA25E45E}" type="slidenum">
              <a:rPr lang="en-IN" smtClean="0"/>
              <a:t>78</a:t>
            </a:fld>
            <a:endParaRPr lang="en-IN"/>
          </a:p>
        </p:txBody>
      </p:sp>
    </p:spTree>
    <p:extLst>
      <p:ext uri="{BB962C8B-B14F-4D97-AF65-F5344CB8AC3E}">
        <p14:creationId xmlns:p14="http://schemas.microsoft.com/office/powerpoint/2010/main" val="3425072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Salary - Dependent and Years of Experience - Independent.  The dataset has two columns — number of years of work experience, and the salary for that experience. Our goal is to build a model which will learn on this dataset and will be able to predict the salary for a given number of years of experience.</a:t>
            </a:r>
          </a:p>
        </p:txBody>
      </p:sp>
      <p:sp>
        <p:nvSpPr>
          <p:cNvPr id="4" name="Slide Number Placeholder 3"/>
          <p:cNvSpPr>
            <a:spLocks noGrp="1"/>
          </p:cNvSpPr>
          <p:nvPr>
            <p:ph type="sldNum" sz="quarter" idx="10"/>
          </p:nvPr>
        </p:nvSpPr>
        <p:spPr/>
        <p:txBody>
          <a:bodyPr/>
          <a:lstStyle/>
          <a:p>
            <a:fld id="{DB75E3F5-F62B-4C75-927E-23DBCA25E45E}" type="slidenum">
              <a:rPr lang="en-IN" smtClean="0"/>
              <a:t>4</a:t>
            </a:fld>
            <a:endParaRPr lang="en-IN"/>
          </a:p>
        </p:txBody>
      </p:sp>
    </p:spTree>
    <p:extLst>
      <p:ext uri="{BB962C8B-B14F-4D97-AF65-F5344CB8AC3E}">
        <p14:creationId xmlns:p14="http://schemas.microsoft.com/office/powerpoint/2010/main" val="1054748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https://towardsdatascience.com/linear-regression-using-gradient-descent-97a6c8700931</a:t>
            </a:r>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Linear Regression</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dirty="0">
                <a:solidFill>
                  <a:schemeClr val="tx1"/>
                </a:solidFill>
                <a:effectLst/>
                <a:latin typeface="+mn-lt"/>
                <a:ea typeface="+mn-ea"/>
                <a:cs typeface="+mn-cs"/>
              </a:rPr>
              <a:t>In statistics, linear regression is a linear approach to modelling the relationship between a dependent variable and one or more independent variables. Let </a:t>
            </a:r>
            <a:r>
              <a:rPr lang="en-IN" sz="1200" b="1" i="0" kern="1200" dirty="0">
                <a:solidFill>
                  <a:schemeClr val="tx1"/>
                </a:solidFill>
                <a:effectLst/>
                <a:latin typeface="+mn-lt"/>
                <a:ea typeface="+mn-ea"/>
                <a:cs typeface="+mn-cs"/>
              </a:rPr>
              <a:t>X</a:t>
            </a:r>
            <a:r>
              <a:rPr lang="en-IN" sz="1200" b="0" i="0" kern="1200" dirty="0">
                <a:solidFill>
                  <a:schemeClr val="tx1"/>
                </a:solidFill>
                <a:effectLst/>
                <a:latin typeface="+mn-lt"/>
                <a:ea typeface="+mn-ea"/>
                <a:cs typeface="+mn-cs"/>
              </a:rPr>
              <a:t> be the independent variable and </a:t>
            </a:r>
            <a:r>
              <a:rPr lang="en-IN" sz="1200" b="1" i="0" kern="1200" dirty="0">
                <a:solidFill>
                  <a:schemeClr val="tx1"/>
                </a:solidFill>
                <a:effectLst/>
                <a:latin typeface="+mn-lt"/>
                <a:ea typeface="+mn-ea"/>
                <a:cs typeface="+mn-cs"/>
              </a:rPr>
              <a:t>Y</a:t>
            </a:r>
            <a:r>
              <a:rPr lang="en-IN" sz="1200" b="0" i="0" kern="1200" dirty="0">
                <a:solidFill>
                  <a:schemeClr val="tx1"/>
                </a:solidFill>
                <a:effectLst/>
                <a:latin typeface="+mn-lt"/>
                <a:ea typeface="+mn-ea"/>
                <a:cs typeface="+mn-cs"/>
              </a:rPr>
              <a:t> be the dependent variable. We will define a linear relationship between these two variables as </a:t>
            </a:r>
            <a:r>
              <a:rPr lang="en-IN" sz="1200" b="0" i="0" kern="1200" dirty="0" err="1">
                <a:solidFill>
                  <a:schemeClr val="tx1"/>
                </a:solidFill>
                <a:effectLst/>
                <a:latin typeface="+mn-lt"/>
                <a:ea typeface="+mn-ea"/>
                <a:cs typeface="+mn-cs"/>
              </a:rPr>
              <a:t>follows:</a:t>
            </a:r>
            <a:r>
              <a:rPr lang="en-IN" sz="1200" spc="-145" dirty="0" err="1">
                <a:solidFill>
                  <a:srgbClr val="6B9E24"/>
                </a:solidFill>
                <a:latin typeface="Arial Black"/>
                <a:cs typeface="Arial Black"/>
              </a:rPr>
              <a:t>y</a:t>
            </a:r>
            <a:r>
              <a:rPr lang="en-IN" sz="1200" spc="-145" dirty="0">
                <a:solidFill>
                  <a:srgbClr val="6B9E24"/>
                </a:solidFill>
                <a:latin typeface="Arial Black"/>
                <a:cs typeface="Arial Black"/>
              </a:rPr>
              <a:t> </a:t>
            </a:r>
            <a:r>
              <a:rPr lang="en-IN" sz="1200" spc="-120" dirty="0">
                <a:solidFill>
                  <a:srgbClr val="5F4778"/>
                </a:solidFill>
                <a:latin typeface="Arial Black"/>
                <a:cs typeface="Arial Black"/>
              </a:rPr>
              <a:t>= </a:t>
            </a:r>
            <a:r>
              <a:rPr lang="en-IN" sz="1200" spc="-135" dirty="0">
                <a:solidFill>
                  <a:srgbClr val="5F4778"/>
                </a:solidFill>
                <a:latin typeface="Arial Black"/>
                <a:cs typeface="Arial Black"/>
              </a:rPr>
              <a:t>mx </a:t>
            </a:r>
            <a:r>
              <a:rPr lang="en-IN" sz="1200" spc="-120" dirty="0">
                <a:solidFill>
                  <a:srgbClr val="5F4778"/>
                </a:solidFill>
                <a:latin typeface="Arial Black"/>
                <a:cs typeface="Arial Black"/>
              </a:rPr>
              <a:t>+</a:t>
            </a:r>
            <a:r>
              <a:rPr lang="en-IN" sz="1200" spc="-145" dirty="0">
                <a:solidFill>
                  <a:srgbClr val="5F4778"/>
                </a:solidFill>
                <a:latin typeface="Arial Black"/>
                <a:cs typeface="Arial Black"/>
              </a:rPr>
              <a:t> </a:t>
            </a:r>
            <a:r>
              <a:rPr lang="en-IN" sz="1200" spc="-260" dirty="0">
                <a:solidFill>
                  <a:srgbClr val="5F4778"/>
                </a:solidFill>
                <a:latin typeface="Arial Black"/>
                <a:cs typeface="Arial Black"/>
              </a:rPr>
              <a:t>c</a:t>
            </a:r>
            <a:endParaRPr lang="en-IN" sz="1200" dirty="0">
              <a:latin typeface="Arial Black"/>
              <a:cs typeface="Arial Black"/>
            </a:endParaRPr>
          </a:p>
          <a:p>
            <a:endParaRPr lang="en-IN" sz="1200" b="0" i="0" kern="1200" dirty="0">
              <a:solidFill>
                <a:schemeClr val="tx1"/>
              </a:solidFill>
              <a:effectLst/>
              <a:latin typeface="+mn-lt"/>
              <a:ea typeface="+mn-ea"/>
              <a:cs typeface="+mn-cs"/>
            </a:endParaRPr>
          </a:p>
          <a:p>
            <a:endParaRPr lang="en-IN" dirty="0"/>
          </a:p>
          <a:p>
            <a:r>
              <a:rPr lang="en-IN" sz="1200" b="0" i="0" kern="1200" dirty="0">
                <a:solidFill>
                  <a:schemeClr val="tx1"/>
                </a:solidFill>
                <a:effectLst/>
                <a:latin typeface="+mn-lt"/>
                <a:ea typeface="+mn-ea"/>
                <a:cs typeface="+mn-cs"/>
              </a:rPr>
              <a:t>This is the equation for a line that you studied in high school.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is the slope of the line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 is the y intercept. Today we will use this equation to train our model with a given dataset and predict the value of </a:t>
            </a:r>
            <a:r>
              <a:rPr lang="en-IN" sz="1200" b="1" i="0" kern="1200" dirty="0">
                <a:solidFill>
                  <a:schemeClr val="tx1"/>
                </a:solidFill>
                <a:effectLst/>
                <a:latin typeface="+mn-lt"/>
                <a:ea typeface="+mn-ea"/>
                <a:cs typeface="+mn-cs"/>
              </a:rPr>
              <a:t>Y</a:t>
            </a:r>
            <a:r>
              <a:rPr lang="en-IN" sz="1200" b="0" i="0" kern="1200" dirty="0">
                <a:solidFill>
                  <a:schemeClr val="tx1"/>
                </a:solidFill>
                <a:effectLst/>
                <a:latin typeface="+mn-lt"/>
                <a:ea typeface="+mn-ea"/>
                <a:cs typeface="+mn-cs"/>
              </a:rPr>
              <a:t> for any given value of </a:t>
            </a:r>
            <a:r>
              <a:rPr lang="en-IN" sz="1200" b="1" i="0" kern="1200" dirty="0">
                <a:solidFill>
                  <a:schemeClr val="tx1"/>
                </a:solidFill>
                <a:effectLst/>
                <a:latin typeface="+mn-lt"/>
                <a:ea typeface="+mn-ea"/>
                <a:cs typeface="+mn-cs"/>
              </a:rPr>
              <a:t>X</a:t>
            </a:r>
            <a:r>
              <a:rPr lang="en-IN" sz="1200" b="0" i="0" kern="1200" dirty="0">
                <a:solidFill>
                  <a:schemeClr val="tx1"/>
                </a:solidFill>
                <a:effectLst/>
                <a:latin typeface="+mn-lt"/>
                <a:ea typeface="+mn-ea"/>
                <a:cs typeface="+mn-cs"/>
              </a:rPr>
              <a:t>. Our challenge today is to determine the value of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 such that the line corresponding to those values is the best fitting line or gives the minimum error.</a:t>
            </a:r>
          </a:p>
          <a:p>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Loss Function</a:t>
            </a:r>
          </a:p>
          <a:p>
            <a:r>
              <a:rPr lang="en-IN" sz="1200" b="0" i="0" kern="1200" dirty="0">
                <a:solidFill>
                  <a:schemeClr val="tx1"/>
                </a:solidFill>
                <a:effectLst/>
                <a:latin typeface="+mn-lt"/>
                <a:ea typeface="+mn-ea"/>
                <a:cs typeface="+mn-cs"/>
              </a:rPr>
              <a:t>The loss is the error in our predicted value of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 Our goal is to minimize this error to obtain the most accurate value of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a:t>
            </a:r>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We will use the Mean Squared Error function to calculate the loss. There are three steps in this function:</a:t>
            </a:r>
          </a:p>
          <a:p>
            <a:r>
              <a:rPr lang="en-IN" sz="1200" b="0" i="0" kern="1200" dirty="0">
                <a:solidFill>
                  <a:schemeClr val="tx1"/>
                </a:solidFill>
                <a:effectLst/>
                <a:latin typeface="+mn-lt"/>
                <a:ea typeface="+mn-ea"/>
                <a:cs typeface="+mn-cs"/>
              </a:rPr>
              <a:t>Find the difference between the actual y and predicted y value(y = mx + c), for a given x.</a:t>
            </a:r>
          </a:p>
          <a:p>
            <a:r>
              <a:rPr lang="en-IN" sz="1200" b="0" i="0" kern="1200" dirty="0">
                <a:solidFill>
                  <a:schemeClr val="tx1"/>
                </a:solidFill>
                <a:effectLst/>
                <a:latin typeface="+mn-lt"/>
                <a:ea typeface="+mn-ea"/>
                <a:cs typeface="+mn-cs"/>
              </a:rPr>
              <a:t>Square this difference.</a:t>
            </a:r>
          </a:p>
          <a:p>
            <a:r>
              <a:rPr lang="en-IN" sz="1200" b="0" i="0" kern="1200" dirty="0">
                <a:solidFill>
                  <a:schemeClr val="tx1"/>
                </a:solidFill>
                <a:effectLst/>
                <a:latin typeface="+mn-lt"/>
                <a:ea typeface="+mn-ea"/>
                <a:cs typeface="+mn-cs"/>
              </a:rPr>
              <a:t>Find the mean of the squares for every value in X.</a:t>
            </a:r>
          </a:p>
          <a:p>
            <a:br>
              <a:rPr lang="en-IN" dirty="0"/>
            </a:br>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5</a:t>
            </a:fld>
            <a:endParaRPr lang="en-IN"/>
          </a:p>
        </p:txBody>
      </p:sp>
    </p:spTree>
    <p:extLst>
      <p:ext uri="{BB962C8B-B14F-4D97-AF65-F5344CB8AC3E}">
        <p14:creationId xmlns:p14="http://schemas.microsoft.com/office/powerpoint/2010/main" val="2397606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Independent</a:t>
            </a:r>
          </a:p>
        </p:txBody>
      </p:sp>
      <p:sp>
        <p:nvSpPr>
          <p:cNvPr id="4" name="Slide Number Placeholder 3"/>
          <p:cNvSpPr>
            <a:spLocks noGrp="1"/>
          </p:cNvSpPr>
          <p:nvPr>
            <p:ph type="sldNum" sz="quarter" idx="10"/>
          </p:nvPr>
        </p:nvSpPr>
        <p:spPr/>
        <p:txBody>
          <a:bodyPr/>
          <a:lstStyle/>
          <a:p>
            <a:fld id="{DB75E3F5-F62B-4C75-927E-23DBCA25E45E}" type="slidenum">
              <a:rPr lang="en-IN" smtClean="0"/>
              <a:t>6</a:t>
            </a:fld>
            <a:endParaRPr lang="en-IN"/>
          </a:p>
        </p:txBody>
      </p:sp>
    </p:spTree>
    <p:extLst>
      <p:ext uri="{BB962C8B-B14F-4D97-AF65-F5344CB8AC3E}">
        <p14:creationId xmlns:p14="http://schemas.microsoft.com/office/powerpoint/2010/main" val="3415815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Independent</a:t>
            </a:r>
          </a:p>
        </p:txBody>
      </p:sp>
      <p:sp>
        <p:nvSpPr>
          <p:cNvPr id="4" name="Slide Number Placeholder 3"/>
          <p:cNvSpPr>
            <a:spLocks noGrp="1"/>
          </p:cNvSpPr>
          <p:nvPr>
            <p:ph type="sldNum" sz="quarter" idx="10"/>
          </p:nvPr>
        </p:nvSpPr>
        <p:spPr/>
        <p:txBody>
          <a:bodyPr/>
          <a:lstStyle/>
          <a:p>
            <a:fld id="{DB75E3F5-F62B-4C75-927E-23DBCA25E45E}" type="slidenum">
              <a:rPr lang="en-IN" smtClean="0"/>
              <a:t>7</a:t>
            </a:fld>
            <a:endParaRPr lang="en-IN"/>
          </a:p>
        </p:txBody>
      </p:sp>
    </p:spTree>
    <p:extLst>
      <p:ext uri="{BB962C8B-B14F-4D97-AF65-F5344CB8AC3E}">
        <p14:creationId xmlns:p14="http://schemas.microsoft.com/office/powerpoint/2010/main" val="1482311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Linear regression</a:t>
            </a:r>
            <a:r>
              <a:rPr lang="en-IN" sz="1200" b="0" i="0" kern="1200" dirty="0">
                <a:solidFill>
                  <a:schemeClr val="tx1"/>
                </a:solidFill>
                <a:effectLst/>
                <a:latin typeface="+mn-lt"/>
                <a:ea typeface="+mn-ea"/>
                <a:cs typeface="+mn-cs"/>
              </a:rPr>
              <a:t> attempts to model the relationship between two variables by fitting a </a:t>
            </a:r>
            <a:r>
              <a:rPr lang="en-IN" sz="1200" b="1" i="0" kern="1200" dirty="0">
                <a:solidFill>
                  <a:schemeClr val="tx1"/>
                </a:solidFill>
                <a:effectLst/>
                <a:latin typeface="+mn-lt"/>
                <a:ea typeface="+mn-ea"/>
                <a:cs typeface="+mn-cs"/>
              </a:rPr>
              <a:t>linear</a:t>
            </a:r>
            <a:r>
              <a:rPr lang="en-IN" sz="1200" b="0" i="0" kern="1200" dirty="0">
                <a:solidFill>
                  <a:schemeClr val="tx1"/>
                </a:solidFill>
                <a:effectLst/>
                <a:latin typeface="+mn-lt"/>
                <a:ea typeface="+mn-ea"/>
                <a:cs typeface="+mn-cs"/>
              </a:rPr>
              <a:t> equation to observed data. ... A </a:t>
            </a:r>
            <a:r>
              <a:rPr lang="en-IN" sz="1200" b="1" i="0" kern="1200" dirty="0">
                <a:solidFill>
                  <a:schemeClr val="tx1"/>
                </a:solidFill>
                <a:effectLst/>
                <a:latin typeface="+mn-lt"/>
                <a:ea typeface="+mn-ea"/>
                <a:cs typeface="+mn-cs"/>
              </a:rPr>
              <a:t>linear regression line</a:t>
            </a:r>
            <a:r>
              <a:rPr lang="en-IN" sz="1200" b="0" i="0" kern="1200" dirty="0">
                <a:solidFill>
                  <a:schemeClr val="tx1"/>
                </a:solidFill>
                <a:effectLst/>
                <a:latin typeface="+mn-lt"/>
                <a:ea typeface="+mn-ea"/>
                <a:cs typeface="+mn-cs"/>
              </a:rPr>
              <a:t> has an equation of the form Y = a + </a:t>
            </a:r>
            <a:r>
              <a:rPr lang="en-IN" sz="1200" b="0" i="0" kern="1200" dirty="0" err="1">
                <a:solidFill>
                  <a:schemeClr val="tx1"/>
                </a:solidFill>
                <a:effectLst/>
                <a:latin typeface="+mn-lt"/>
                <a:ea typeface="+mn-ea"/>
                <a:cs typeface="+mn-cs"/>
              </a:rPr>
              <a:t>bX</a:t>
            </a:r>
            <a:r>
              <a:rPr lang="en-IN" sz="1200" b="0" i="0" kern="1200" dirty="0">
                <a:solidFill>
                  <a:schemeClr val="tx1"/>
                </a:solidFill>
                <a:effectLst/>
                <a:latin typeface="+mn-lt"/>
                <a:ea typeface="+mn-ea"/>
                <a:cs typeface="+mn-cs"/>
              </a:rPr>
              <a:t>, where X is the explanatory variable and Y is the dependent variable</a:t>
            </a:r>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10</a:t>
            </a:fld>
            <a:endParaRPr lang="en-IN"/>
          </a:p>
        </p:txBody>
      </p:sp>
    </p:spTree>
    <p:extLst>
      <p:ext uri="{BB962C8B-B14F-4D97-AF65-F5344CB8AC3E}">
        <p14:creationId xmlns:p14="http://schemas.microsoft.com/office/powerpoint/2010/main" val="2775411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https://towardsdatascience.com/linear-regression-using-gradient-descent-97a6c8700931</a:t>
            </a:r>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Linear Regression</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dirty="0">
                <a:solidFill>
                  <a:schemeClr val="tx1"/>
                </a:solidFill>
                <a:effectLst/>
                <a:latin typeface="+mn-lt"/>
                <a:ea typeface="+mn-ea"/>
                <a:cs typeface="+mn-cs"/>
              </a:rPr>
              <a:t>In statistics, linear regression is a linear approach to modelling the relationship between a dependent variable and one or more independent variables. Let </a:t>
            </a:r>
            <a:r>
              <a:rPr lang="en-IN" sz="1200" b="1" i="0" kern="1200" dirty="0">
                <a:solidFill>
                  <a:schemeClr val="tx1"/>
                </a:solidFill>
                <a:effectLst/>
                <a:latin typeface="+mn-lt"/>
                <a:ea typeface="+mn-ea"/>
                <a:cs typeface="+mn-cs"/>
              </a:rPr>
              <a:t>X</a:t>
            </a:r>
            <a:r>
              <a:rPr lang="en-IN" sz="1200" b="0" i="0" kern="1200" dirty="0">
                <a:solidFill>
                  <a:schemeClr val="tx1"/>
                </a:solidFill>
                <a:effectLst/>
                <a:latin typeface="+mn-lt"/>
                <a:ea typeface="+mn-ea"/>
                <a:cs typeface="+mn-cs"/>
              </a:rPr>
              <a:t> be the independent variable and </a:t>
            </a:r>
            <a:r>
              <a:rPr lang="en-IN" sz="1200" b="1" i="0" kern="1200" dirty="0">
                <a:solidFill>
                  <a:schemeClr val="tx1"/>
                </a:solidFill>
                <a:effectLst/>
                <a:latin typeface="+mn-lt"/>
                <a:ea typeface="+mn-ea"/>
                <a:cs typeface="+mn-cs"/>
              </a:rPr>
              <a:t>Y</a:t>
            </a:r>
            <a:r>
              <a:rPr lang="en-IN" sz="1200" b="0" i="0" kern="1200" dirty="0">
                <a:solidFill>
                  <a:schemeClr val="tx1"/>
                </a:solidFill>
                <a:effectLst/>
                <a:latin typeface="+mn-lt"/>
                <a:ea typeface="+mn-ea"/>
                <a:cs typeface="+mn-cs"/>
              </a:rPr>
              <a:t> be the dependent variable. We will define a linear relationship between these two variables as </a:t>
            </a:r>
            <a:r>
              <a:rPr lang="en-IN" sz="1200" b="0" i="0" kern="1200" dirty="0" err="1">
                <a:solidFill>
                  <a:schemeClr val="tx1"/>
                </a:solidFill>
                <a:effectLst/>
                <a:latin typeface="+mn-lt"/>
                <a:ea typeface="+mn-ea"/>
                <a:cs typeface="+mn-cs"/>
              </a:rPr>
              <a:t>follows:</a:t>
            </a:r>
            <a:r>
              <a:rPr lang="en-IN" sz="1200" spc="-145" dirty="0" err="1">
                <a:solidFill>
                  <a:srgbClr val="6B9E24"/>
                </a:solidFill>
                <a:latin typeface="Arial Black"/>
                <a:cs typeface="Arial Black"/>
              </a:rPr>
              <a:t>y</a:t>
            </a:r>
            <a:r>
              <a:rPr lang="en-IN" sz="1200" spc="-145" dirty="0">
                <a:solidFill>
                  <a:srgbClr val="6B9E24"/>
                </a:solidFill>
                <a:latin typeface="Arial Black"/>
                <a:cs typeface="Arial Black"/>
              </a:rPr>
              <a:t> </a:t>
            </a:r>
            <a:r>
              <a:rPr lang="en-IN" sz="1200" spc="-120" dirty="0">
                <a:solidFill>
                  <a:srgbClr val="5F4778"/>
                </a:solidFill>
                <a:latin typeface="Arial Black"/>
                <a:cs typeface="Arial Black"/>
              </a:rPr>
              <a:t>= </a:t>
            </a:r>
            <a:r>
              <a:rPr lang="en-IN" sz="1200" spc="-135" dirty="0">
                <a:solidFill>
                  <a:srgbClr val="5F4778"/>
                </a:solidFill>
                <a:latin typeface="Arial Black"/>
                <a:cs typeface="Arial Black"/>
              </a:rPr>
              <a:t>mx </a:t>
            </a:r>
            <a:r>
              <a:rPr lang="en-IN" sz="1200" spc="-120" dirty="0">
                <a:solidFill>
                  <a:srgbClr val="5F4778"/>
                </a:solidFill>
                <a:latin typeface="Arial Black"/>
                <a:cs typeface="Arial Black"/>
              </a:rPr>
              <a:t>+</a:t>
            </a:r>
            <a:r>
              <a:rPr lang="en-IN" sz="1200" spc="-145" dirty="0">
                <a:solidFill>
                  <a:srgbClr val="5F4778"/>
                </a:solidFill>
                <a:latin typeface="Arial Black"/>
                <a:cs typeface="Arial Black"/>
              </a:rPr>
              <a:t> </a:t>
            </a:r>
            <a:r>
              <a:rPr lang="en-IN" sz="1200" spc="-260" dirty="0">
                <a:solidFill>
                  <a:srgbClr val="5F4778"/>
                </a:solidFill>
                <a:latin typeface="Arial Black"/>
                <a:cs typeface="Arial Black"/>
              </a:rPr>
              <a:t>c</a:t>
            </a:r>
            <a:endParaRPr lang="en-IN" sz="1200" dirty="0">
              <a:latin typeface="Arial Black"/>
              <a:cs typeface="Arial Black"/>
            </a:endParaRPr>
          </a:p>
          <a:p>
            <a:endParaRPr lang="en-IN" sz="1200" b="0" i="0" kern="1200" dirty="0">
              <a:solidFill>
                <a:schemeClr val="tx1"/>
              </a:solidFill>
              <a:effectLst/>
              <a:latin typeface="+mn-lt"/>
              <a:ea typeface="+mn-ea"/>
              <a:cs typeface="+mn-cs"/>
            </a:endParaRPr>
          </a:p>
          <a:p>
            <a:endParaRPr lang="en-IN" dirty="0"/>
          </a:p>
          <a:p>
            <a:r>
              <a:rPr lang="en-IN" sz="1200" b="0" i="0" kern="1200" dirty="0">
                <a:solidFill>
                  <a:schemeClr val="tx1"/>
                </a:solidFill>
                <a:effectLst/>
                <a:latin typeface="+mn-lt"/>
                <a:ea typeface="+mn-ea"/>
                <a:cs typeface="+mn-cs"/>
              </a:rPr>
              <a:t>This is the equation for a line that you studied in high school.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is the slope of the line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 is the y intercept. Today we will use this equation to train our model with a given dataset and predict the value of </a:t>
            </a:r>
            <a:r>
              <a:rPr lang="en-IN" sz="1200" b="1" i="0" kern="1200" dirty="0">
                <a:solidFill>
                  <a:schemeClr val="tx1"/>
                </a:solidFill>
                <a:effectLst/>
                <a:latin typeface="+mn-lt"/>
                <a:ea typeface="+mn-ea"/>
                <a:cs typeface="+mn-cs"/>
              </a:rPr>
              <a:t>Y</a:t>
            </a:r>
            <a:r>
              <a:rPr lang="en-IN" sz="1200" b="0" i="0" kern="1200" dirty="0">
                <a:solidFill>
                  <a:schemeClr val="tx1"/>
                </a:solidFill>
                <a:effectLst/>
                <a:latin typeface="+mn-lt"/>
                <a:ea typeface="+mn-ea"/>
                <a:cs typeface="+mn-cs"/>
              </a:rPr>
              <a:t> for any given value of </a:t>
            </a:r>
            <a:r>
              <a:rPr lang="en-IN" sz="1200" b="1" i="0" kern="1200" dirty="0">
                <a:solidFill>
                  <a:schemeClr val="tx1"/>
                </a:solidFill>
                <a:effectLst/>
                <a:latin typeface="+mn-lt"/>
                <a:ea typeface="+mn-ea"/>
                <a:cs typeface="+mn-cs"/>
              </a:rPr>
              <a:t>X</a:t>
            </a:r>
            <a:r>
              <a:rPr lang="en-IN" sz="1200" b="0" i="0" kern="1200" dirty="0">
                <a:solidFill>
                  <a:schemeClr val="tx1"/>
                </a:solidFill>
                <a:effectLst/>
                <a:latin typeface="+mn-lt"/>
                <a:ea typeface="+mn-ea"/>
                <a:cs typeface="+mn-cs"/>
              </a:rPr>
              <a:t>. Our challenge today is to determine the value of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 such that the line corresponding to those values is the best fitting line or gives the minimum error.</a:t>
            </a:r>
          </a:p>
          <a:p>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Loss Function</a:t>
            </a:r>
          </a:p>
          <a:p>
            <a:r>
              <a:rPr lang="en-IN" sz="1200" b="0" i="0" kern="1200" dirty="0">
                <a:solidFill>
                  <a:schemeClr val="tx1"/>
                </a:solidFill>
                <a:effectLst/>
                <a:latin typeface="+mn-lt"/>
                <a:ea typeface="+mn-ea"/>
                <a:cs typeface="+mn-cs"/>
              </a:rPr>
              <a:t>The loss is the error in our predicted value of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 Our goal is to minimize this error to obtain the most accurate value of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a:t>
            </a:r>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We will use the Mean Squared Error function to calculate the loss. There are three steps in this function:</a:t>
            </a:r>
          </a:p>
          <a:p>
            <a:r>
              <a:rPr lang="en-IN" sz="1200" b="0" i="0" kern="1200" dirty="0">
                <a:solidFill>
                  <a:schemeClr val="tx1"/>
                </a:solidFill>
                <a:effectLst/>
                <a:latin typeface="+mn-lt"/>
                <a:ea typeface="+mn-ea"/>
                <a:cs typeface="+mn-cs"/>
              </a:rPr>
              <a:t>Find the difference between the actual y and predicted y value(y = mx + c), for a given x.</a:t>
            </a:r>
          </a:p>
          <a:p>
            <a:r>
              <a:rPr lang="en-IN" sz="1200" b="0" i="0" kern="1200" dirty="0">
                <a:solidFill>
                  <a:schemeClr val="tx1"/>
                </a:solidFill>
                <a:effectLst/>
                <a:latin typeface="+mn-lt"/>
                <a:ea typeface="+mn-ea"/>
                <a:cs typeface="+mn-cs"/>
              </a:rPr>
              <a:t>Square this difference.</a:t>
            </a:r>
          </a:p>
          <a:p>
            <a:r>
              <a:rPr lang="en-IN" sz="1200" b="0" i="0" kern="1200" dirty="0">
                <a:solidFill>
                  <a:schemeClr val="tx1"/>
                </a:solidFill>
                <a:effectLst/>
                <a:latin typeface="+mn-lt"/>
                <a:ea typeface="+mn-ea"/>
                <a:cs typeface="+mn-cs"/>
              </a:rPr>
              <a:t>Find the mean of the squares for every value in X.</a:t>
            </a:r>
          </a:p>
          <a:p>
            <a:br>
              <a:rPr lang="en-IN" dirty="0"/>
            </a:br>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15</a:t>
            </a:fld>
            <a:endParaRPr lang="en-IN"/>
          </a:p>
        </p:txBody>
      </p:sp>
    </p:spTree>
    <p:extLst>
      <p:ext uri="{BB962C8B-B14F-4D97-AF65-F5344CB8AC3E}">
        <p14:creationId xmlns:p14="http://schemas.microsoft.com/office/powerpoint/2010/main" val="1426941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https://towardsdatascience.com/linear-regression-using-gradient-descent-97a6c8700931</a:t>
            </a:r>
            <a:endParaRPr lang="en-IN" dirty="0"/>
          </a:p>
          <a:p>
            <a:r>
              <a:rPr lang="en-IN" dirty="0"/>
              <a:t>Finding the Best Fit Line</a:t>
            </a:r>
          </a:p>
          <a:p>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What is cost function in gradient descent?</a:t>
            </a:r>
          </a:p>
          <a:p>
            <a:r>
              <a:rPr lang="en-IN" sz="1200" b="0" i="0" kern="1200" dirty="0">
                <a:solidFill>
                  <a:schemeClr val="tx1"/>
                </a:solidFill>
                <a:effectLst/>
                <a:latin typeface="+mn-lt"/>
                <a:ea typeface="+mn-ea"/>
                <a:cs typeface="+mn-cs"/>
              </a:rPr>
              <a:t>Minimizing the </a:t>
            </a:r>
            <a:r>
              <a:rPr lang="en-IN" sz="1200" b="1" i="0" kern="1200" dirty="0">
                <a:solidFill>
                  <a:schemeClr val="tx1"/>
                </a:solidFill>
                <a:effectLst/>
                <a:latin typeface="+mn-lt"/>
                <a:ea typeface="+mn-ea"/>
                <a:cs typeface="+mn-cs"/>
              </a:rPr>
              <a:t>cost function</a:t>
            </a:r>
            <a:r>
              <a:rPr lang="en-IN" sz="1200" b="0" i="0" kern="1200" dirty="0">
                <a:solidFill>
                  <a:schemeClr val="tx1"/>
                </a:solidFill>
                <a:effectLst/>
                <a:latin typeface="+mn-lt"/>
                <a:ea typeface="+mn-ea"/>
                <a:cs typeface="+mn-cs"/>
              </a:rPr>
              <a:t>: </a:t>
            </a:r>
          </a:p>
          <a:p>
            <a:r>
              <a:rPr lang="en-IN" sz="1200" b="1" i="0" kern="1200" dirty="0">
                <a:solidFill>
                  <a:schemeClr val="tx1"/>
                </a:solidFill>
                <a:effectLst/>
                <a:latin typeface="+mn-lt"/>
                <a:ea typeface="+mn-ea"/>
                <a:cs typeface="+mn-cs"/>
              </a:rPr>
              <a:t>Gradient descent</a:t>
            </a:r>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Gradient descent</a:t>
            </a:r>
            <a:r>
              <a:rPr lang="en-IN" sz="1200" b="0" i="0" kern="1200" dirty="0">
                <a:solidFill>
                  <a:schemeClr val="tx1"/>
                </a:solidFill>
                <a:effectLst/>
                <a:latin typeface="+mn-lt"/>
                <a:ea typeface="+mn-ea"/>
                <a:cs typeface="+mn-cs"/>
              </a:rPr>
              <a:t> enables a model to learn the </a:t>
            </a:r>
            <a:r>
              <a:rPr lang="en-IN" sz="1200" b="1" i="0" kern="1200" dirty="0">
                <a:solidFill>
                  <a:schemeClr val="tx1"/>
                </a:solidFill>
                <a:effectLst/>
                <a:latin typeface="+mn-lt"/>
                <a:ea typeface="+mn-ea"/>
                <a:cs typeface="+mn-cs"/>
              </a:rPr>
              <a:t>gradient</a:t>
            </a:r>
            <a:r>
              <a:rPr lang="en-IN" sz="1200" b="0" i="0" kern="1200" dirty="0">
                <a:solidFill>
                  <a:schemeClr val="tx1"/>
                </a:solidFill>
                <a:effectLst/>
                <a:latin typeface="+mn-lt"/>
                <a:ea typeface="+mn-ea"/>
                <a:cs typeface="+mn-cs"/>
              </a:rPr>
              <a:t> or direction that the model should take in order to reduce errors (differences between actual y and predicted y)</a:t>
            </a:r>
          </a:p>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35</a:t>
            </a:fld>
            <a:endParaRPr lang="en-IN"/>
          </a:p>
        </p:txBody>
      </p:sp>
    </p:spTree>
    <p:extLst>
      <p:ext uri="{BB962C8B-B14F-4D97-AF65-F5344CB8AC3E}">
        <p14:creationId xmlns:p14="http://schemas.microsoft.com/office/powerpoint/2010/main" val="3315018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9774" y="1147898"/>
            <a:ext cx="3893932" cy="1040878"/>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t>‹#›</a:t>
            </a:fld>
            <a:endParaRPr lang="en-IN" dirty="0"/>
          </a:p>
        </p:txBody>
      </p: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7"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696208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14" name="Rectangle 13">
            <a:extLst>
              <a:ext uri="{FF2B5EF4-FFF2-40B4-BE49-F238E27FC236}">
                <a16:creationId xmlns:a16="http://schemas.microsoft.com/office/drawing/2014/main" id="{9D415693-E2CB-4DB4-B07C-2F96B0CAB302}"/>
              </a:ext>
            </a:extLst>
          </p:cNvPr>
          <p:cNvSpPr/>
          <p:nvPr/>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969986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741033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891400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BEE52E89-C526-4F73-86FB-0EB31587CD33}"/>
              </a:ext>
            </a:extLst>
          </p:cNvPr>
          <p:cNvGraphicFramePr>
            <a:graphicFrameLocks noGrp="1"/>
          </p:cNvGraphicFramePr>
          <p:nvPr>
            <p:extLst>
              <p:ext uri="{D42A27DB-BD31-4B8C-83A1-F6EECF244321}">
                <p14:modId xmlns:p14="http://schemas.microsoft.com/office/powerpoint/2010/main" val="3992323699"/>
              </p:ext>
            </p:extLst>
          </p:nvPr>
        </p:nvGraphicFramePr>
        <p:xfrm>
          <a:off x="515938" y="1610463"/>
          <a:ext cx="11150600" cy="3929860"/>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785900615"/>
                    </a:ext>
                  </a:extLst>
                </a:gridCol>
                <a:gridCol w="2230120">
                  <a:extLst>
                    <a:ext uri="{9D8B030D-6E8A-4147-A177-3AD203B41FA5}">
                      <a16:colId xmlns:a16="http://schemas.microsoft.com/office/drawing/2014/main" val="2287965835"/>
                    </a:ext>
                  </a:extLst>
                </a:gridCol>
                <a:gridCol w="2230120">
                  <a:extLst>
                    <a:ext uri="{9D8B030D-6E8A-4147-A177-3AD203B41FA5}">
                      <a16:colId xmlns:a16="http://schemas.microsoft.com/office/drawing/2014/main" val="1756528531"/>
                    </a:ext>
                  </a:extLst>
                </a:gridCol>
                <a:gridCol w="2230120">
                  <a:extLst>
                    <a:ext uri="{9D8B030D-6E8A-4147-A177-3AD203B41FA5}">
                      <a16:colId xmlns:a16="http://schemas.microsoft.com/office/drawing/2014/main" val="3202057861"/>
                    </a:ext>
                  </a:extLst>
                </a:gridCol>
                <a:gridCol w="2230120">
                  <a:extLst>
                    <a:ext uri="{9D8B030D-6E8A-4147-A177-3AD203B41FA5}">
                      <a16:colId xmlns:a16="http://schemas.microsoft.com/office/drawing/2014/main" val="2509247184"/>
                    </a:ext>
                  </a:extLst>
                </a:gridCol>
              </a:tblGrid>
              <a:tr h="592300">
                <a:tc>
                  <a:txBody>
                    <a:bodyPr/>
                    <a:lstStyle/>
                    <a:p>
                      <a:pPr algn="ctr"/>
                      <a:r>
                        <a:rPr lang="en-US" dirty="0"/>
                        <a:t>TOPIC 01</a:t>
                      </a:r>
                      <a:endParaRPr lang="en-IN" dirty="0"/>
                    </a:p>
                  </a:txBody>
                  <a:tcPr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02</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03</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04</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05</a:t>
                      </a:r>
                      <a:endParaRPr lang="en-IN" dirty="0"/>
                    </a:p>
                  </a:txBody>
                  <a:tcPr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730668"/>
                  </a:ext>
                </a:extLst>
              </a:tr>
              <a:tr h="370840">
                <a:tc>
                  <a:txBody>
                    <a:bodyPr/>
                    <a:lstStyle/>
                    <a:p>
                      <a:pPr algn="ctr"/>
                      <a:r>
                        <a:rPr lang="en-US" sz="1600" dirty="0"/>
                        <a:t>Item 01</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51867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02</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08147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03</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65415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04</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329365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05</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618671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06</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617346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07</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118003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08</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38762608"/>
                  </a:ext>
                </a:extLst>
              </a:tr>
              <a:tr h="370840">
                <a:tc>
                  <a:txBody>
                    <a:bodyPr/>
                    <a:lstStyle/>
                    <a:p>
                      <a:pPr algn="ctr"/>
                      <a:r>
                        <a:rPr lang="en-US" sz="1600" b="1" dirty="0">
                          <a:solidFill>
                            <a:schemeClr val="tx1"/>
                          </a:solidFill>
                        </a:rPr>
                        <a:t>TOTAL</a:t>
                      </a:r>
                      <a:endParaRPr lang="en-IN" sz="1600" b="1" dirty="0">
                        <a:solidFill>
                          <a:schemeClr val="tx1"/>
                        </a:solidFill>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b="1"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chemeClr val="bg2"/>
                    </a:solidFill>
                  </a:tcPr>
                </a:tc>
                <a:extLst>
                  <a:ext uri="{0D108BD9-81ED-4DB2-BD59-A6C34878D82A}">
                    <a16:rowId xmlns:a16="http://schemas.microsoft.com/office/drawing/2014/main" val="579273402"/>
                  </a:ext>
                </a:extLst>
              </a:tr>
            </a:tbl>
          </a:graphicData>
        </a:graphic>
      </p:graphicFrame>
      <p:sp>
        <p:nvSpPr>
          <p:cNvPr id="11" name="Rectangle 10">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564760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2227592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pic>
        <p:nvPicPr>
          <p:cNvPr id="2050" name="Picture 2" descr="C:\25July2018\Data\ArunPersonal\CanWork\DoItSkillsTrainingWebsite\DoItSKillsLogoDDDD\Logojoy download (7137b915-85a7-11e8-9b81-f76bf13973c9)\png\transparen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666914">
            <a:off x="6977062" y="692064"/>
            <a:ext cx="5133975" cy="47339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7987135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687010E4-ADF2-486D-8DF7-B0FF38C6DADF}"/>
              </a:ext>
            </a:extLst>
          </p:cNvPr>
          <p:cNvSpPr/>
          <p:nvPr/>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876503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2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72999" y="1844881"/>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EF515B4A-CB20-4847-8E00-0DD66F1FEBB4}"/>
              </a:ext>
            </a:extLst>
          </p:cNvPr>
          <p:cNvSpPr/>
          <p:nvPr userDrawn="1"/>
        </p:nvSpPr>
        <p:spPr>
          <a:xfrm>
            <a:off x="11371669" y="6400800"/>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47142"/>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t>‹#›</a:t>
            </a:fld>
            <a:endParaRPr lang="en-IN" dirty="0"/>
          </a:p>
        </p:txBody>
      </p:sp>
    </p:spTree>
    <p:extLst>
      <p:ext uri="{BB962C8B-B14F-4D97-AF65-F5344CB8AC3E}">
        <p14:creationId xmlns:p14="http://schemas.microsoft.com/office/powerpoint/2010/main" val="6371368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12" name="Straight Connector 11">
            <a:extLst>
              <a:ext uri="{FF2B5EF4-FFF2-40B4-BE49-F238E27FC236}">
                <a16:creationId xmlns:a16="http://schemas.microsoft.com/office/drawing/2014/main" id="{77C312F4-62C2-4903-8C4B-423A8717E481}"/>
              </a:ext>
            </a:extLst>
          </p:cNvPr>
          <p:cNvCxnSpPr/>
          <p:nvPr/>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pic>
        <p:nvPicPr>
          <p:cNvPr id="14"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8446" y="224447"/>
            <a:ext cx="3278244" cy="8763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t>‹#›</a:t>
            </a:fld>
            <a:endParaRPr lang="en-IN"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8446" y="224447"/>
            <a:ext cx="3278244" cy="87630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B6F15528-21DE-4FAA-801E-634DDDAF4B2B}" type="slidenum">
              <a:rPr lang="en-IN" smtClean="0"/>
              <a:t>‹#›</a:t>
            </a:fld>
            <a:endParaRPr lang="en-IN" dirty="0"/>
          </a:p>
        </p:txBody>
      </p: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8446" y="224447"/>
            <a:ext cx="3278244" cy="8763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t>‹#›</a:t>
            </a:fld>
            <a:endParaRPr lang="en-IN" dirty="0"/>
          </a:p>
        </p:txBody>
      </p: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B6F15528-21DE-4FAA-801E-634DDDAF4B2B}" type="slidenum">
              <a:rPr lang="en-IN" smtClean="0"/>
              <a:t>‹#›</a:t>
            </a:fld>
            <a:endParaRPr lang="en-IN"/>
          </a:p>
        </p:txBody>
      </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8"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029821"/>
            <a:ext cx="3278244"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2" descr="C:\25July2018\Data\ArunPersonal\CanWork\DoItSkillsTrainingWebsite\DoItSKillsLogoDDDD\Logojoy download (7137b915-85a7-11e8-9b81-f76bf13973c9)\png\transparen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666914">
            <a:off x="6900862" y="404077"/>
            <a:ext cx="5133975" cy="47339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789758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9342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24617946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0" name="Oval 9">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t>‹#›</a:t>
            </a:fld>
            <a:endParaRPr lang="en-IN" dirty="0"/>
          </a:p>
        </p:txBody>
      </p:sp>
    </p:spTree>
    <p:extLst>
      <p:ext uri="{BB962C8B-B14F-4D97-AF65-F5344CB8AC3E}">
        <p14:creationId xmlns:p14="http://schemas.microsoft.com/office/powerpoint/2010/main" val="21071857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0253102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5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5" y="1630018"/>
            <a:ext cx="8201025"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2371726"/>
            <a:ext cx="3445566" cy="3339962"/>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086225" y="2371726"/>
            <a:ext cx="7886465" cy="3339962"/>
          </a:xfrm>
          <a:noFill/>
        </p:spPr>
        <p:txBody>
          <a:bodyPr lIns="0" tIns="0" rIns="0" bIns="0">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1762126"/>
            <a:ext cx="3445566" cy="600074"/>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085387" y="1752601"/>
            <a:ext cx="7887303" cy="609600"/>
          </a:xfrm>
        </p:spPr>
        <p:txBody>
          <a:bodyPr lIns="0" tIns="0" rIns="0" bIns="0" anchor="ctr">
            <a:noAutofit/>
          </a:bodyPr>
          <a:lstStyle>
            <a:lvl1pPr marL="0" indent="0" algn="l">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pic>
        <p:nvPicPr>
          <p:cNvPr id="13"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9174932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609600" y="6356350"/>
            <a:ext cx="2844800" cy="365125"/>
          </a:xfrm>
          <a:prstGeom prst="rect">
            <a:avLst/>
          </a:prstGeom>
        </p:spPr>
        <p:txBody>
          <a:bodyPr/>
          <a:lstStyle/>
          <a:p>
            <a:fld id="{38CE1D20-171E-45AC-8C2B-76513E51126D}" type="datetime1">
              <a:rPr lang="en-US" smtClean="0"/>
              <a:t>1/8/2021</a:t>
            </a:fld>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3597277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Content Placeholder 2"/>
          <p:cNvSpPr>
            <a:spLocks noGrp="1"/>
          </p:cNvSpPr>
          <p:nvPr>
            <p:ph idx="1"/>
          </p:nvPr>
        </p:nvSpPr>
        <p:spPr>
          <a:xfrm>
            <a:off x="609600" y="16002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0"/>
            <a:ext cx="2844800" cy="365125"/>
          </a:xfrm>
          <a:prstGeom prst="rect">
            <a:avLst/>
          </a:prstGeom>
        </p:spPr>
        <p:txBody>
          <a:bodyPr/>
          <a:lstStyle/>
          <a:p>
            <a:fld id="{D6EA64F1-B28E-484B-BB4F-A826DE324116}" type="datetime1">
              <a:rPr lang="en-US" smtClean="0"/>
              <a:t>1/8/2021</a:t>
            </a:fld>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292140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B6F15528-21DE-4FAA-801E-634DDDAF4B2B}" type="slidenum">
              <a:rPr lang="en-IN" smtClean="0"/>
              <a:t>‹#›</a:t>
            </a:fld>
            <a:endParaRPr lang="en-IN"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12"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766" y="6115416"/>
            <a:ext cx="2703456" cy="72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2186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613"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0"/>
            <a:ext cx="2844800" cy="365125"/>
          </a:xfrm>
          <a:prstGeom prst="rect">
            <a:avLst/>
          </a:prstGeom>
        </p:spPr>
        <p:txBody>
          <a:bodyPr/>
          <a:lstStyle/>
          <a:p>
            <a:fld id="{EC67E623-F09E-407F-8FB0-EC644AEEF7FD}" type="datetime1">
              <a:rPr lang="en-US" smtClean="0"/>
              <a:t>1/8/2021</a:t>
            </a:fld>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21301232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609600" y="6356350"/>
            <a:ext cx="2844800" cy="365125"/>
          </a:xfrm>
          <a:prstGeom prst="rect">
            <a:avLst/>
          </a:prstGeom>
        </p:spPr>
        <p:txBody>
          <a:bodyPr/>
          <a:lstStyle/>
          <a:p>
            <a:fld id="{E9B65AB1-A0A4-4BE9-8148-271D113DDB2A}" type="datetime1">
              <a:rPr lang="en-US" smtClean="0"/>
              <a:t>1/8/2021</a:t>
            </a:fld>
            <a:endParaRPr lang="en-IN"/>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9123395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609600" y="6356350"/>
            <a:ext cx="2844800" cy="365125"/>
          </a:xfrm>
          <a:prstGeom prst="rect">
            <a:avLst/>
          </a:prstGeom>
        </p:spPr>
        <p:txBody>
          <a:bodyPr/>
          <a:lstStyle/>
          <a:p>
            <a:fld id="{143404CF-6B67-4878-BCA0-3507A57418A5}" type="datetime1">
              <a:rPr lang="en-US" smtClean="0"/>
              <a:t>1/8/2021</a:t>
            </a:fld>
            <a:endParaRPr lang="en-IN"/>
          </a:p>
        </p:txBody>
      </p:sp>
      <p:sp>
        <p:nvSpPr>
          <p:cNvPr id="8" name="Footer Placeholder 7"/>
          <p:cNvSpPr>
            <a:spLocks noGrp="1"/>
          </p:cNvSpPr>
          <p:nvPr>
            <p:ph type="ftr" sz="quarter" idx="11"/>
          </p:nvPr>
        </p:nvSpPr>
        <p:spPr>
          <a:xfrm>
            <a:off x="4165600" y="6356350"/>
            <a:ext cx="38608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40225659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609600" y="6356350"/>
            <a:ext cx="2844800" cy="365125"/>
          </a:xfrm>
          <a:prstGeom prst="rect">
            <a:avLst/>
          </a:prstGeom>
        </p:spPr>
        <p:txBody>
          <a:bodyPr/>
          <a:lstStyle/>
          <a:p>
            <a:fld id="{B31251E3-2EC9-4679-929B-9FF372D79806}" type="datetime1">
              <a:rPr lang="en-US" smtClean="0"/>
              <a:t>1/8/2021</a:t>
            </a:fld>
            <a:endParaRPr lang="en-IN"/>
          </a:p>
        </p:txBody>
      </p:sp>
      <p:sp>
        <p:nvSpPr>
          <p:cNvPr id="4" name="Footer Placeholder 3"/>
          <p:cNvSpPr>
            <a:spLocks noGrp="1"/>
          </p:cNvSpPr>
          <p:nvPr>
            <p:ph type="ftr" sz="quarter" idx="11"/>
          </p:nvPr>
        </p:nvSpPr>
        <p:spPr>
          <a:xfrm>
            <a:off x="4165600" y="6356350"/>
            <a:ext cx="38608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5923775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0"/>
            <a:ext cx="2844800" cy="365125"/>
          </a:xfrm>
          <a:prstGeom prst="rect">
            <a:avLst/>
          </a:prstGeom>
        </p:spPr>
        <p:txBody>
          <a:bodyPr/>
          <a:lstStyle/>
          <a:p>
            <a:fld id="{3E0775CD-A57D-48DD-A275-152FFCDF76DE}" type="datetime1">
              <a:rPr lang="en-US" smtClean="0"/>
              <a:t>1/8/2021</a:t>
            </a:fld>
            <a:endParaRPr lang="en-IN"/>
          </a:p>
        </p:txBody>
      </p:sp>
      <p:sp>
        <p:nvSpPr>
          <p:cNvPr id="3" name="Footer Placeholder 2"/>
          <p:cNvSpPr>
            <a:spLocks noGrp="1"/>
          </p:cNvSpPr>
          <p:nvPr>
            <p:ph type="ftr" sz="quarter" idx="11"/>
          </p:nvPr>
        </p:nvSpPr>
        <p:spPr>
          <a:xfrm>
            <a:off x="4165600" y="6356350"/>
            <a:ext cx="38608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0630662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0"/>
            <a:ext cx="2844800" cy="365125"/>
          </a:xfrm>
          <a:prstGeom prst="rect">
            <a:avLst/>
          </a:prstGeom>
        </p:spPr>
        <p:txBody>
          <a:bodyPr/>
          <a:lstStyle/>
          <a:p>
            <a:fld id="{94171531-142F-4F8B-984D-8A3E9B5E722D}" type="datetime1">
              <a:rPr lang="en-US" smtClean="0"/>
              <a:t>1/8/2021</a:t>
            </a:fld>
            <a:endParaRPr lang="en-IN"/>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3280654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0"/>
            <a:ext cx="2844800" cy="365125"/>
          </a:xfrm>
          <a:prstGeom prst="rect">
            <a:avLst/>
          </a:prstGeom>
        </p:spPr>
        <p:txBody>
          <a:bodyPr/>
          <a:lstStyle/>
          <a:p>
            <a:fld id="{09438DA1-526B-49D0-8EF4-1FF0A698F3D1}" type="datetime1">
              <a:rPr lang="en-US" smtClean="0"/>
              <a:t>1/8/2021</a:t>
            </a:fld>
            <a:endParaRPr lang="en-IN"/>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30847611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0"/>
            <a:ext cx="2844800" cy="365125"/>
          </a:xfrm>
          <a:prstGeom prst="rect">
            <a:avLst/>
          </a:prstGeom>
        </p:spPr>
        <p:txBody>
          <a:bodyPr/>
          <a:lstStyle/>
          <a:p>
            <a:fld id="{A9BF0F8C-795C-4595-B801-27C362DAA937}" type="datetime1">
              <a:rPr lang="en-US" smtClean="0"/>
              <a:t>1/8/2021</a:t>
            </a:fld>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4263795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8"/>
            <a:ext cx="80772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0"/>
            <a:ext cx="2844800" cy="365125"/>
          </a:xfrm>
          <a:prstGeom prst="rect">
            <a:avLst/>
          </a:prstGeom>
        </p:spPr>
        <p:txBody>
          <a:bodyPr/>
          <a:lstStyle/>
          <a:p>
            <a:fld id="{E2F049B6-F226-456C-9577-BDFBD20D1D45}" type="datetime1">
              <a:rPr lang="en-US" smtClean="0"/>
              <a:t>1/8/2021</a:t>
            </a:fld>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88561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B6F15528-21DE-4FAA-801E-634DDDAF4B2B}" type="slidenum">
              <a:rPr lang="en-IN" smtClean="0"/>
              <a:t>‹#›</a:t>
            </a:fld>
            <a:endParaRPr lang="en-IN"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12"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766" y="6115416"/>
            <a:ext cx="2703456" cy="72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0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55C1FB-E61C-4BBC-8179-D34908DEA1B6}"/>
              </a:ext>
            </a:extLst>
          </p:cNvPr>
          <p:cNvSpPr/>
          <p:nvPr/>
        </p:nvSpPr>
        <p:spPr>
          <a:xfrm>
            <a:off x="839381" y="1276350"/>
            <a:ext cx="10532288" cy="48898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hasCustomPrompt="1"/>
          </p:nvPr>
        </p:nvSpPr>
        <p:spPr>
          <a:xfrm>
            <a:off x="515938" y="246621"/>
            <a:ext cx="11150600" cy="920336"/>
          </a:xfrm>
        </p:spPr>
        <p:txBody>
          <a:bodyPr lIns="0" tIns="0" rIns="0" bIns="0" anchor="b">
            <a:noAutofit/>
          </a:bodyPr>
          <a:lstStyle>
            <a:lvl1pPr algn="l">
              <a:defRPr sz="3200" b="1" cap="all" baseline="0"/>
            </a:lvl1pPr>
          </a:lstStyle>
          <a:p>
            <a:r>
              <a:rPr lang="en-US" noProof="0" dirty="0"/>
              <a:t>Agenda</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t>‹#›</a:t>
            </a:fld>
            <a:endParaRPr lang="en-IN" dirty="0"/>
          </a:p>
        </p:txBody>
      </p:sp>
      <p:sp>
        <p:nvSpPr>
          <p:cNvPr id="33"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008554" y="1533526"/>
            <a:ext cx="10154745"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sp>
        <p:nvSpPr>
          <p:cNvPr id="34"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1008555" y="2247900"/>
            <a:ext cx="10116645" cy="3752850"/>
          </a:xfrm>
          <a:noFill/>
          <a:ln w="12700">
            <a:solidFill>
              <a:schemeClr val="tx1"/>
            </a:solidFill>
          </a:ln>
        </p:spPr>
        <p:txBody>
          <a:bodyPr lIns="0" tIns="0" rIns="0" bIns="0">
            <a:normAutofit/>
          </a:bodyPr>
          <a:lstStyle>
            <a:lvl1pPr marL="457200" indent="-457200" algn="l">
              <a:buFont typeface="Courier New" panose="02070309020205020404" pitchFamily="49" charset="0"/>
              <a:buChar char="o"/>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pic>
        <p:nvPicPr>
          <p:cNvPr id="1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927074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9A71A3-950D-4899-B79B-35F2758BD331}"/>
              </a:ext>
            </a:extLst>
          </p:cNvPr>
          <p:cNvGrpSpPr/>
          <p:nvPr/>
        </p:nvGrpSpPr>
        <p:grpSpPr>
          <a:xfrm>
            <a:off x="0" y="1207336"/>
            <a:ext cx="12192000" cy="4467863"/>
            <a:chOff x="0" y="1207336"/>
            <a:chExt cx="12192000" cy="4467863"/>
          </a:xfrm>
        </p:grpSpPr>
        <p:sp>
          <p:nvSpPr>
            <p:cNvPr id="33" name="Flowchart: Delay 24">
              <a:extLst>
                <a:ext uri="{FF2B5EF4-FFF2-40B4-BE49-F238E27FC236}">
                  <a16:creationId xmlns:a16="http://schemas.microsoft.com/office/drawing/2014/main" id="{928187B2-0394-40AE-9F9C-6682AC71596C}"/>
                </a:ext>
              </a:extLst>
            </p:cNvPr>
            <p:cNvSpPr/>
            <p:nvPr userDrawn="1"/>
          </p:nvSpPr>
          <p:spPr>
            <a:xfrm flipH="1">
              <a:off x="2613003" y="3441616"/>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Flowchart: Delay 24">
              <a:extLst>
                <a:ext uri="{FF2B5EF4-FFF2-40B4-BE49-F238E27FC236}">
                  <a16:creationId xmlns:a16="http://schemas.microsoft.com/office/drawing/2014/main" id="{355D9AC9-E7B7-459E-925B-0047C675B750}"/>
                </a:ext>
              </a:extLst>
            </p:cNvPr>
            <p:cNvSpPr/>
            <p:nvPr userDrawn="1"/>
          </p:nvSpPr>
          <p:spPr>
            <a:xfrm>
              <a:off x="9491472" y="1379494"/>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Rectangle 14">
              <a:extLst>
                <a:ext uri="{FF2B5EF4-FFF2-40B4-BE49-F238E27FC236}">
                  <a16:creationId xmlns:a16="http://schemas.microsoft.com/office/drawing/2014/main" id="{5302FB5C-BDE1-4891-8E91-CB3F868629BB}"/>
                </a:ext>
              </a:extLst>
            </p:cNvPr>
            <p:cNvSpPr/>
            <p:nvPr userDrawn="1"/>
          </p:nvSpPr>
          <p:spPr>
            <a:xfrm>
              <a:off x="4416552" y="1207336"/>
              <a:ext cx="5074920" cy="356616"/>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D09DE4F0-7E7E-4423-A407-CD6485ACBB4F}"/>
                </a:ext>
              </a:extLst>
            </p:cNvPr>
            <p:cNvSpPr/>
            <p:nvPr userDrawn="1"/>
          </p:nvSpPr>
          <p:spPr>
            <a:xfrm>
              <a:off x="0" y="1207336"/>
              <a:ext cx="4416552" cy="356616"/>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27">
              <a:extLst>
                <a:ext uri="{FF2B5EF4-FFF2-40B4-BE49-F238E27FC236}">
                  <a16:creationId xmlns:a16="http://schemas.microsoft.com/office/drawing/2014/main" id="{4ED74833-8EE3-4FA9-B6D2-03710E410482}"/>
                </a:ext>
              </a:extLst>
            </p:cNvPr>
            <p:cNvSpPr/>
            <p:nvPr userDrawn="1"/>
          </p:nvSpPr>
          <p:spPr>
            <a:xfrm>
              <a:off x="4416552" y="3269385"/>
              <a:ext cx="5074920" cy="356616"/>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7" name="Rectangle 36">
              <a:extLst>
                <a:ext uri="{FF2B5EF4-FFF2-40B4-BE49-F238E27FC236}">
                  <a16:creationId xmlns:a16="http://schemas.microsoft.com/office/drawing/2014/main" id="{94005B59-B78D-469E-BAA4-E7B2A61E103D}"/>
                </a:ext>
              </a:extLst>
            </p:cNvPr>
            <p:cNvSpPr/>
            <p:nvPr userDrawn="1"/>
          </p:nvSpPr>
          <p:spPr>
            <a:xfrm>
              <a:off x="4414968" y="5318583"/>
              <a:ext cx="5074920" cy="356616"/>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4" name="Rectangle 63">
              <a:extLst>
                <a:ext uri="{FF2B5EF4-FFF2-40B4-BE49-F238E27FC236}">
                  <a16:creationId xmlns:a16="http://schemas.microsoft.com/office/drawing/2014/main" id="{40BE4BEF-834D-4D0F-8E96-F1F8E6600C46}"/>
                </a:ext>
              </a:extLst>
            </p:cNvPr>
            <p:cNvSpPr/>
            <p:nvPr userDrawn="1"/>
          </p:nvSpPr>
          <p:spPr>
            <a:xfrm>
              <a:off x="9448800" y="5317275"/>
              <a:ext cx="2743200" cy="356616"/>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8" name="Text Placeholder 7">
            <a:extLst>
              <a:ext uri="{FF2B5EF4-FFF2-40B4-BE49-F238E27FC236}">
                <a16:creationId xmlns:a16="http://schemas.microsoft.com/office/drawing/2014/main" id="{00F0DE95-4ED7-482F-BB4E-C1238B352DAD}"/>
              </a:ext>
            </a:extLst>
          </p:cNvPr>
          <p:cNvSpPr>
            <a:spLocks noGrp="1"/>
          </p:cNvSpPr>
          <p:nvPr>
            <p:ph type="body" sz="quarter" idx="13" hasCustomPrompt="1"/>
          </p:nvPr>
        </p:nvSpPr>
        <p:spPr>
          <a:xfrm>
            <a:off x="461963" y="3587769"/>
            <a:ext cx="1726129" cy="291597"/>
          </a:xfrm>
        </p:spPr>
        <p:txBody>
          <a:bodyPr lIns="0" tIns="0" rIns="0" bIns="0">
            <a:normAutofit/>
          </a:bodyPr>
          <a:lstStyle>
            <a:lvl1pPr marL="0" indent="0">
              <a:buNone/>
              <a:defRPr sz="2000" b="1" i="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20XX-20XX</a:t>
            </a:r>
          </a:p>
        </p:txBody>
      </p:sp>
      <p:sp>
        <p:nvSpPr>
          <p:cNvPr id="9" name="Text Placeholder 7">
            <a:extLst>
              <a:ext uri="{FF2B5EF4-FFF2-40B4-BE49-F238E27FC236}">
                <a16:creationId xmlns:a16="http://schemas.microsoft.com/office/drawing/2014/main" id="{1F135EA3-D982-467F-B90A-B791DFDDA877}"/>
              </a:ext>
            </a:extLst>
          </p:cNvPr>
          <p:cNvSpPr>
            <a:spLocks noGrp="1"/>
          </p:cNvSpPr>
          <p:nvPr>
            <p:ph type="body" sz="quarter" idx="14" hasCustomPrompt="1"/>
          </p:nvPr>
        </p:nvSpPr>
        <p:spPr>
          <a:xfrm>
            <a:off x="461963" y="3927199"/>
            <a:ext cx="1726129" cy="378571"/>
          </a:xfrm>
        </p:spPr>
        <p:txBody>
          <a:bodyPr lIns="0" tIns="0" rIns="0" bIns="0">
            <a:normAutofit/>
          </a:bodyPr>
          <a:lstStyle>
            <a:lvl1pPr marL="0" indent="0">
              <a:buNone/>
              <a:defRPr sz="2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3 Years Plan</a:t>
            </a:r>
          </a:p>
        </p:txBody>
      </p:sp>
      <p:sp>
        <p:nvSpPr>
          <p:cNvPr id="106" name="Picture Placeholder 104">
            <a:extLst>
              <a:ext uri="{FF2B5EF4-FFF2-40B4-BE49-F238E27FC236}">
                <a16:creationId xmlns:a16="http://schemas.microsoft.com/office/drawing/2014/main" id="{4580320F-7723-4672-AB19-22C87ECD53D3}"/>
              </a:ext>
            </a:extLst>
          </p:cNvPr>
          <p:cNvSpPr>
            <a:spLocks noGrp="1"/>
          </p:cNvSpPr>
          <p:nvPr>
            <p:ph type="pic" sz="quarter" idx="56"/>
          </p:nvPr>
        </p:nvSpPr>
        <p:spPr>
          <a:xfrm>
            <a:off x="461963" y="5725379"/>
            <a:ext cx="950912" cy="685800"/>
          </a:xfrm>
          <a:ln w="3556">
            <a:solidFill>
              <a:srgbClr val="454D55"/>
            </a:solidFill>
          </a:ln>
        </p:spPr>
        <p:txBody>
          <a:bodyPr anchor="ctr" anchorCtr="0">
            <a:noAutofit/>
          </a:bodyPr>
          <a:lstStyle>
            <a:lvl1pPr marL="0" indent="0" algn="ctr">
              <a:buNone/>
              <a:defRPr sz="1200"/>
            </a:lvl1pPr>
          </a:lstStyle>
          <a:p>
            <a:r>
              <a:rPr lang="en-US" noProof="0"/>
              <a:t>Click icon to add picture</a:t>
            </a:r>
          </a:p>
        </p:txBody>
      </p:sp>
      <p:sp>
        <p:nvSpPr>
          <p:cNvPr id="108" name="Text Placeholder 42">
            <a:extLst>
              <a:ext uri="{FF2B5EF4-FFF2-40B4-BE49-F238E27FC236}">
                <a16:creationId xmlns:a16="http://schemas.microsoft.com/office/drawing/2014/main" id="{F6CA33C8-1786-4D07-8C52-AE1469894B67}"/>
              </a:ext>
            </a:extLst>
          </p:cNvPr>
          <p:cNvSpPr>
            <a:spLocks noGrp="1"/>
          </p:cNvSpPr>
          <p:nvPr>
            <p:ph type="body" sz="quarter" idx="57" hasCustomPrompt="1"/>
          </p:nvPr>
        </p:nvSpPr>
        <p:spPr>
          <a:xfrm>
            <a:off x="2565129" y="863644"/>
            <a:ext cx="1044000" cy="1044000"/>
          </a:xfrm>
          <a:prstGeom prst="ellipse">
            <a:avLst/>
          </a:prstGeom>
          <a:solidFill>
            <a:srgbClr val="BAC82F"/>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noProof="0"/>
              <a:t>20XX</a:t>
            </a:r>
          </a:p>
        </p:txBody>
      </p:sp>
      <p:sp>
        <p:nvSpPr>
          <p:cNvPr id="44" name="Text Placeholder 42">
            <a:extLst>
              <a:ext uri="{FF2B5EF4-FFF2-40B4-BE49-F238E27FC236}">
                <a16:creationId xmlns:a16="http://schemas.microsoft.com/office/drawing/2014/main" id="{62E3BBD0-72BD-45D7-BE15-8B93AFB86258}"/>
              </a:ext>
            </a:extLst>
          </p:cNvPr>
          <p:cNvSpPr>
            <a:spLocks noGrp="1"/>
          </p:cNvSpPr>
          <p:nvPr>
            <p:ph type="body" sz="quarter" idx="15" hasCustomPrompt="1"/>
          </p:nvPr>
        </p:nvSpPr>
        <p:spPr>
          <a:xfrm>
            <a:off x="4414968" y="843980"/>
            <a:ext cx="1044000" cy="1044000"/>
          </a:xfrm>
          <a:prstGeom prst="ellipse">
            <a:avLst/>
          </a:prstGeom>
          <a:solidFill>
            <a:schemeClr val="bg1"/>
          </a:solidFill>
          <a:ln w="72390">
            <a:solidFill>
              <a:srgbClr val="BAC82F"/>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Q1</a:t>
            </a:r>
          </a:p>
        </p:txBody>
      </p:sp>
      <p:sp>
        <p:nvSpPr>
          <p:cNvPr id="80" name="Text Placeholder 7">
            <a:extLst>
              <a:ext uri="{FF2B5EF4-FFF2-40B4-BE49-F238E27FC236}">
                <a16:creationId xmlns:a16="http://schemas.microsoft.com/office/drawing/2014/main" id="{C695E72E-773D-407A-AFA4-EF90ADF9D131}"/>
              </a:ext>
            </a:extLst>
          </p:cNvPr>
          <p:cNvSpPr>
            <a:spLocks noGrp="1"/>
          </p:cNvSpPr>
          <p:nvPr>
            <p:ph type="body" sz="quarter" idx="32" hasCustomPrompt="1"/>
          </p:nvPr>
        </p:nvSpPr>
        <p:spPr>
          <a:xfrm>
            <a:off x="4078435" y="436306"/>
            <a:ext cx="1726129" cy="204276"/>
          </a:xfrm>
        </p:spPr>
        <p:txBody>
          <a:bodyPr lIns="0" tIns="0" rIns="0" bIns="0">
            <a:normAutofit/>
          </a:bodyPr>
          <a:lstStyle>
            <a:lvl1pPr marL="0" indent="0" algn="ctr">
              <a:buNone/>
              <a:defRPr sz="1500" b="0" i="0">
                <a:solidFill>
                  <a:srgbClr val="BAC82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1" name="Text Placeholder 7">
            <a:extLst>
              <a:ext uri="{FF2B5EF4-FFF2-40B4-BE49-F238E27FC236}">
                <a16:creationId xmlns:a16="http://schemas.microsoft.com/office/drawing/2014/main" id="{7463FB1C-AFEB-4EAE-B84D-A1613AF5BA7C}"/>
              </a:ext>
            </a:extLst>
          </p:cNvPr>
          <p:cNvSpPr>
            <a:spLocks noGrp="1"/>
          </p:cNvSpPr>
          <p:nvPr>
            <p:ph type="body" sz="quarter" idx="33" hasCustomPrompt="1"/>
          </p:nvPr>
        </p:nvSpPr>
        <p:spPr>
          <a:xfrm>
            <a:off x="4078434"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0" name="Text Placeholder 42">
            <a:extLst>
              <a:ext uri="{FF2B5EF4-FFF2-40B4-BE49-F238E27FC236}">
                <a16:creationId xmlns:a16="http://schemas.microsoft.com/office/drawing/2014/main" id="{12DFAD2F-3ED1-46BF-B662-2E96A42C48E7}"/>
              </a:ext>
            </a:extLst>
          </p:cNvPr>
          <p:cNvSpPr>
            <a:spLocks noGrp="1"/>
          </p:cNvSpPr>
          <p:nvPr>
            <p:ph type="body" sz="quarter" idx="17" hasCustomPrompt="1"/>
          </p:nvPr>
        </p:nvSpPr>
        <p:spPr>
          <a:xfrm>
            <a:off x="5759136" y="863644"/>
            <a:ext cx="1044000" cy="1044000"/>
          </a:xfrm>
          <a:prstGeom prst="ellipse">
            <a:avLst/>
          </a:prstGeom>
          <a:solidFill>
            <a:schemeClr val="bg1"/>
          </a:solidFill>
          <a:ln w="72390">
            <a:solidFill>
              <a:schemeClr val="accent2">
                <a:alpha val="60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Q2</a:t>
            </a:r>
          </a:p>
        </p:txBody>
      </p:sp>
      <p:sp>
        <p:nvSpPr>
          <p:cNvPr id="82" name="Text Placeholder 7">
            <a:extLst>
              <a:ext uri="{FF2B5EF4-FFF2-40B4-BE49-F238E27FC236}">
                <a16:creationId xmlns:a16="http://schemas.microsoft.com/office/drawing/2014/main" id="{622FB247-DB8F-4B67-B9EA-5741E1DDBEEE}"/>
              </a:ext>
            </a:extLst>
          </p:cNvPr>
          <p:cNvSpPr>
            <a:spLocks noGrp="1"/>
          </p:cNvSpPr>
          <p:nvPr>
            <p:ph type="body" sz="quarter" idx="34" hasCustomPrompt="1"/>
          </p:nvPr>
        </p:nvSpPr>
        <p:spPr>
          <a:xfrm>
            <a:off x="5422681" y="2025874"/>
            <a:ext cx="1726129" cy="204276"/>
          </a:xfrm>
        </p:spPr>
        <p:txBody>
          <a:bodyPr lIns="0" tIns="0" rIns="0" bIns="0">
            <a:normAutofit/>
          </a:bodyPr>
          <a:lstStyle>
            <a:lvl1pPr marL="0" indent="0" algn="ctr">
              <a:buNone/>
              <a:defRPr sz="1500" b="0" i="0">
                <a:solidFill>
                  <a:srgbClr val="81BF3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3" name="Text Placeholder 7">
            <a:extLst>
              <a:ext uri="{FF2B5EF4-FFF2-40B4-BE49-F238E27FC236}">
                <a16:creationId xmlns:a16="http://schemas.microsoft.com/office/drawing/2014/main" id="{CE2C8800-C93B-4E93-9AE2-9CBFC1E6D764}"/>
              </a:ext>
            </a:extLst>
          </p:cNvPr>
          <p:cNvSpPr>
            <a:spLocks noGrp="1"/>
          </p:cNvSpPr>
          <p:nvPr>
            <p:ph type="body" sz="quarter" idx="35" hasCustomPrompt="1"/>
          </p:nvPr>
        </p:nvSpPr>
        <p:spPr>
          <a:xfrm>
            <a:off x="5422680"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49" name="Text Placeholder 42">
            <a:extLst>
              <a:ext uri="{FF2B5EF4-FFF2-40B4-BE49-F238E27FC236}">
                <a16:creationId xmlns:a16="http://schemas.microsoft.com/office/drawing/2014/main" id="{CC1B1148-CFC2-4FF7-8B7C-9502EB650064}"/>
              </a:ext>
            </a:extLst>
          </p:cNvPr>
          <p:cNvSpPr>
            <a:spLocks noGrp="1"/>
          </p:cNvSpPr>
          <p:nvPr>
            <p:ph type="body" sz="quarter" idx="18" hasCustomPrompt="1"/>
          </p:nvPr>
        </p:nvSpPr>
        <p:spPr>
          <a:xfrm>
            <a:off x="7103304" y="863644"/>
            <a:ext cx="1044000" cy="1044000"/>
          </a:xfrm>
          <a:prstGeom prst="ellipse">
            <a:avLst/>
          </a:prstGeom>
          <a:solidFill>
            <a:schemeClr val="bg1"/>
          </a:solidFill>
          <a:ln w="72390">
            <a:solidFill>
              <a:schemeClr val="accent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Q3</a:t>
            </a:r>
          </a:p>
        </p:txBody>
      </p:sp>
      <p:sp>
        <p:nvSpPr>
          <p:cNvPr id="84" name="Text Placeholder 7">
            <a:extLst>
              <a:ext uri="{FF2B5EF4-FFF2-40B4-BE49-F238E27FC236}">
                <a16:creationId xmlns:a16="http://schemas.microsoft.com/office/drawing/2014/main" id="{60559160-7568-4A5B-88B4-DBB3C42D5D10}"/>
              </a:ext>
            </a:extLst>
          </p:cNvPr>
          <p:cNvSpPr>
            <a:spLocks noGrp="1"/>
          </p:cNvSpPr>
          <p:nvPr>
            <p:ph type="body" sz="quarter" idx="36" hasCustomPrompt="1"/>
          </p:nvPr>
        </p:nvSpPr>
        <p:spPr>
          <a:xfrm>
            <a:off x="6755391" y="437795"/>
            <a:ext cx="1726129" cy="204276"/>
          </a:xfrm>
        </p:spPr>
        <p:txBody>
          <a:bodyPr lIns="0" tIns="0" rIns="0" bIns="0">
            <a:normAutofit/>
          </a:bodyPr>
          <a:lstStyle>
            <a:lvl1pPr marL="0" indent="0" algn="ctr">
              <a:buNone/>
              <a:defRPr sz="1500" b="0" i="0">
                <a:solidFill>
                  <a:srgbClr val="2CA05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5" name="Text Placeholder 7">
            <a:extLst>
              <a:ext uri="{FF2B5EF4-FFF2-40B4-BE49-F238E27FC236}">
                <a16:creationId xmlns:a16="http://schemas.microsoft.com/office/drawing/2014/main" id="{AED30C6D-348A-4701-A27D-F10DFC175AC0}"/>
              </a:ext>
            </a:extLst>
          </p:cNvPr>
          <p:cNvSpPr>
            <a:spLocks noGrp="1"/>
          </p:cNvSpPr>
          <p:nvPr>
            <p:ph type="body" sz="quarter" idx="37" hasCustomPrompt="1"/>
          </p:nvPr>
        </p:nvSpPr>
        <p:spPr>
          <a:xfrm>
            <a:off x="6755390"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46" name="Text Placeholder 42">
            <a:extLst>
              <a:ext uri="{FF2B5EF4-FFF2-40B4-BE49-F238E27FC236}">
                <a16:creationId xmlns:a16="http://schemas.microsoft.com/office/drawing/2014/main" id="{DC934A70-FE40-4A89-9799-1A672346662A}"/>
              </a:ext>
            </a:extLst>
          </p:cNvPr>
          <p:cNvSpPr>
            <a:spLocks noGrp="1"/>
          </p:cNvSpPr>
          <p:nvPr>
            <p:ph type="body" sz="quarter" idx="16" hasCustomPrompt="1"/>
          </p:nvPr>
        </p:nvSpPr>
        <p:spPr>
          <a:xfrm>
            <a:off x="8447472" y="863644"/>
            <a:ext cx="1044000" cy="1044000"/>
          </a:xfrm>
          <a:prstGeom prst="ellipse">
            <a:avLst/>
          </a:prstGeom>
          <a:solidFill>
            <a:schemeClr val="bg1"/>
          </a:solidFill>
          <a:ln w="72390">
            <a:solidFill>
              <a:schemeClr val="accent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Q4</a:t>
            </a:r>
          </a:p>
        </p:txBody>
      </p:sp>
      <p:sp>
        <p:nvSpPr>
          <p:cNvPr id="86" name="Text Placeholder 7">
            <a:extLst>
              <a:ext uri="{FF2B5EF4-FFF2-40B4-BE49-F238E27FC236}">
                <a16:creationId xmlns:a16="http://schemas.microsoft.com/office/drawing/2014/main" id="{AB11D018-DEEE-4BCE-B5F0-2B33DD39A6B9}"/>
              </a:ext>
            </a:extLst>
          </p:cNvPr>
          <p:cNvSpPr>
            <a:spLocks noGrp="1"/>
          </p:cNvSpPr>
          <p:nvPr>
            <p:ph type="body" sz="quarter" idx="38" hasCustomPrompt="1"/>
          </p:nvPr>
        </p:nvSpPr>
        <p:spPr>
          <a:xfrm>
            <a:off x="8106873" y="2025874"/>
            <a:ext cx="1726129" cy="204276"/>
          </a:xfrm>
        </p:spPr>
        <p:txBody>
          <a:bodyPr lIns="0" tIns="0" rIns="0" bIns="0">
            <a:normAutofit/>
          </a:bodyPr>
          <a:lstStyle>
            <a:lvl1pPr marL="0" indent="0" algn="ctr">
              <a:buNone/>
              <a:defRPr sz="1500" b="0" i="0">
                <a:solidFill>
                  <a:srgbClr val="1B866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7" name="Text Placeholder 7">
            <a:extLst>
              <a:ext uri="{FF2B5EF4-FFF2-40B4-BE49-F238E27FC236}">
                <a16:creationId xmlns:a16="http://schemas.microsoft.com/office/drawing/2014/main" id="{085539ED-B933-484F-8ECB-700829A52CAB}"/>
              </a:ext>
            </a:extLst>
          </p:cNvPr>
          <p:cNvSpPr>
            <a:spLocks noGrp="1"/>
          </p:cNvSpPr>
          <p:nvPr>
            <p:ph type="body" sz="quarter" idx="39" hasCustomPrompt="1"/>
          </p:nvPr>
        </p:nvSpPr>
        <p:spPr>
          <a:xfrm>
            <a:off x="8106872"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73" name="Text Placeholder 42">
            <a:extLst>
              <a:ext uri="{FF2B5EF4-FFF2-40B4-BE49-F238E27FC236}">
                <a16:creationId xmlns:a16="http://schemas.microsoft.com/office/drawing/2014/main" id="{F3728A77-BAED-49CA-87A0-DFCB220B3A28}"/>
              </a:ext>
            </a:extLst>
          </p:cNvPr>
          <p:cNvSpPr>
            <a:spLocks noGrp="1"/>
          </p:cNvSpPr>
          <p:nvPr>
            <p:ph type="body" sz="quarter" idx="28" hasCustomPrompt="1"/>
          </p:nvPr>
        </p:nvSpPr>
        <p:spPr>
          <a:xfrm>
            <a:off x="10705088" y="1917406"/>
            <a:ext cx="1044000" cy="1044000"/>
          </a:xfrm>
          <a:prstGeom prst="ellipse">
            <a:avLst/>
          </a:prstGeom>
          <a:solidFill>
            <a:schemeClr val="tx1"/>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noProof="0"/>
              <a:t>20XX</a:t>
            </a:r>
          </a:p>
        </p:txBody>
      </p:sp>
      <p:sp>
        <p:nvSpPr>
          <p:cNvPr id="57" name="Text Placeholder 42">
            <a:extLst>
              <a:ext uri="{FF2B5EF4-FFF2-40B4-BE49-F238E27FC236}">
                <a16:creationId xmlns:a16="http://schemas.microsoft.com/office/drawing/2014/main" id="{D7526F27-FC58-40E7-A76A-47A27D23255B}"/>
              </a:ext>
            </a:extLst>
          </p:cNvPr>
          <p:cNvSpPr>
            <a:spLocks noGrp="1"/>
          </p:cNvSpPr>
          <p:nvPr>
            <p:ph type="body" sz="quarter" idx="20" hasCustomPrompt="1"/>
          </p:nvPr>
        </p:nvSpPr>
        <p:spPr>
          <a:xfrm>
            <a:off x="8447472" y="2914158"/>
            <a:ext cx="1044000" cy="1044000"/>
          </a:xfrm>
          <a:prstGeom prst="ellipse">
            <a:avLst/>
          </a:prstGeom>
          <a:solidFill>
            <a:schemeClr val="bg1"/>
          </a:solidFill>
          <a:ln w="72390">
            <a:solidFill>
              <a:schemeClr val="bg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Q1</a:t>
            </a:r>
          </a:p>
        </p:txBody>
      </p:sp>
      <p:sp>
        <p:nvSpPr>
          <p:cNvPr id="94" name="Text Placeholder 7">
            <a:extLst>
              <a:ext uri="{FF2B5EF4-FFF2-40B4-BE49-F238E27FC236}">
                <a16:creationId xmlns:a16="http://schemas.microsoft.com/office/drawing/2014/main" id="{0D030018-A573-45D1-B6EF-210F3CF92D5F}"/>
              </a:ext>
            </a:extLst>
          </p:cNvPr>
          <p:cNvSpPr>
            <a:spLocks noGrp="1"/>
          </p:cNvSpPr>
          <p:nvPr>
            <p:ph type="body" sz="quarter" idx="46" hasCustomPrompt="1"/>
          </p:nvPr>
        </p:nvSpPr>
        <p:spPr>
          <a:xfrm>
            <a:off x="8105170" y="4073394"/>
            <a:ext cx="1726129" cy="204276"/>
          </a:xfrm>
        </p:spPr>
        <p:txBody>
          <a:bodyPr lIns="0" tIns="0" rIns="0" bIns="0">
            <a:normAutofit/>
          </a:bodyPr>
          <a:lstStyle>
            <a:lvl1pPr marL="0" indent="0" algn="ctr">
              <a:buNone/>
              <a:defRPr sz="1500" b="0" i="0">
                <a:solidFill>
                  <a:srgbClr val="0C6D8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5" name="Text Placeholder 7">
            <a:extLst>
              <a:ext uri="{FF2B5EF4-FFF2-40B4-BE49-F238E27FC236}">
                <a16:creationId xmlns:a16="http://schemas.microsoft.com/office/drawing/2014/main" id="{91FC8372-90CA-42B7-A237-0BC81F2687CB}"/>
              </a:ext>
            </a:extLst>
          </p:cNvPr>
          <p:cNvSpPr>
            <a:spLocks noGrp="1"/>
          </p:cNvSpPr>
          <p:nvPr>
            <p:ph type="body" sz="quarter" idx="47" hasCustomPrompt="1"/>
          </p:nvPr>
        </p:nvSpPr>
        <p:spPr>
          <a:xfrm>
            <a:off x="8105169"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8" name="Text Placeholder 42">
            <a:extLst>
              <a:ext uri="{FF2B5EF4-FFF2-40B4-BE49-F238E27FC236}">
                <a16:creationId xmlns:a16="http://schemas.microsoft.com/office/drawing/2014/main" id="{242D0BB2-4F17-4A8D-87A7-FADA2CAEC6F5}"/>
              </a:ext>
            </a:extLst>
          </p:cNvPr>
          <p:cNvSpPr>
            <a:spLocks noGrp="1"/>
          </p:cNvSpPr>
          <p:nvPr>
            <p:ph type="body" sz="quarter" idx="21" hasCustomPrompt="1"/>
          </p:nvPr>
        </p:nvSpPr>
        <p:spPr>
          <a:xfrm>
            <a:off x="7103304" y="2914158"/>
            <a:ext cx="1044000" cy="1044000"/>
          </a:xfrm>
          <a:prstGeom prst="ellipse">
            <a:avLst/>
          </a:prstGeom>
          <a:solidFill>
            <a:schemeClr val="bg1"/>
          </a:solidFill>
          <a:ln w="72390">
            <a:solidFill>
              <a:schemeClr val="bg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Q2</a:t>
            </a:r>
          </a:p>
        </p:txBody>
      </p:sp>
      <p:sp>
        <p:nvSpPr>
          <p:cNvPr id="90" name="Text Placeholder 7">
            <a:extLst>
              <a:ext uri="{FF2B5EF4-FFF2-40B4-BE49-F238E27FC236}">
                <a16:creationId xmlns:a16="http://schemas.microsoft.com/office/drawing/2014/main" id="{7F7CC596-D7AD-4DCE-B864-BB1A6A7C8B15}"/>
              </a:ext>
            </a:extLst>
          </p:cNvPr>
          <p:cNvSpPr>
            <a:spLocks noGrp="1"/>
          </p:cNvSpPr>
          <p:nvPr>
            <p:ph type="body" sz="quarter" idx="42" hasCustomPrompt="1"/>
          </p:nvPr>
        </p:nvSpPr>
        <p:spPr>
          <a:xfrm>
            <a:off x="6755390" y="2505648"/>
            <a:ext cx="1726129" cy="204276"/>
          </a:xfrm>
        </p:spPr>
        <p:txBody>
          <a:bodyPr lIns="0" tIns="0" rIns="0" bIns="0">
            <a:normAutofit/>
          </a:bodyPr>
          <a:lstStyle>
            <a:lvl1pPr marL="0" indent="0" algn="ctr">
              <a:buNone/>
              <a:defRPr sz="1500" b="0" i="0">
                <a:solidFill>
                  <a:srgbClr val="40347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1" name="Text Placeholder 7">
            <a:extLst>
              <a:ext uri="{FF2B5EF4-FFF2-40B4-BE49-F238E27FC236}">
                <a16:creationId xmlns:a16="http://schemas.microsoft.com/office/drawing/2014/main" id="{28E66912-ACE9-4007-9A2B-050DC9408A24}"/>
              </a:ext>
            </a:extLst>
          </p:cNvPr>
          <p:cNvSpPr>
            <a:spLocks noGrp="1"/>
          </p:cNvSpPr>
          <p:nvPr>
            <p:ph type="body" sz="quarter" idx="43" hasCustomPrompt="1"/>
          </p:nvPr>
        </p:nvSpPr>
        <p:spPr>
          <a:xfrm>
            <a:off x="6755389"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9" name="Text Placeholder 42">
            <a:extLst>
              <a:ext uri="{FF2B5EF4-FFF2-40B4-BE49-F238E27FC236}">
                <a16:creationId xmlns:a16="http://schemas.microsoft.com/office/drawing/2014/main" id="{CC1EC2BE-5D73-4D49-B2F2-4DA2785D6EAD}"/>
              </a:ext>
            </a:extLst>
          </p:cNvPr>
          <p:cNvSpPr>
            <a:spLocks noGrp="1"/>
          </p:cNvSpPr>
          <p:nvPr>
            <p:ph type="body" sz="quarter" idx="22" hasCustomPrompt="1"/>
          </p:nvPr>
        </p:nvSpPr>
        <p:spPr>
          <a:xfrm>
            <a:off x="5759136" y="2914158"/>
            <a:ext cx="1044000" cy="1044000"/>
          </a:xfrm>
          <a:prstGeom prst="ellipse">
            <a:avLst/>
          </a:prstGeom>
          <a:solidFill>
            <a:schemeClr val="bg1"/>
          </a:solidFill>
          <a:ln w="72390">
            <a:solidFill>
              <a:schemeClr val="accent1">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Q3</a:t>
            </a:r>
          </a:p>
        </p:txBody>
      </p:sp>
      <p:sp>
        <p:nvSpPr>
          <p:cNvPr id="92" name="Text Placeholder 7">
            <a:extLst>
              <a:ext uri="{FF2B5EF4-FFF2-40B4-BE49-F238E27FC236}">
                <a16:creationId xmlns:a16="http://schemas.microsoft.com/office/drawing/2014/main" id="{441FE3C4-7737-4EB6-9280-FAD8852FB4B8}"/>
              </a:ext>
            </a:extLst>
          </p:cNvPr>
          <p:cNvSpPr>
            <a:spLocks noGrp="1"/>
          </p:cNvSpPr>
          <p:nvPr>
            <p:ph type="body" sz="quarter" idx="44" hasCustomPrompt="1"/>
          </p:nvPr>
        </p:nvSpPr>
        <p:spPr>
          <a:xfrm>
            <a:off x="5420978" y="4073394"/>
            <a:ext cx="1726129" cy="204276"/>
          </a:xfrm>
        </p:spPr>
        <p:txBody>
          <a:bodyPr lIns="0" tIns="0" rIns="0" bIns="0">
            <a:normAutofit/>
          </a:bodyPr>
          <a:lstStyle>
            <a:lvl1pPr marL="0" indent="0" algn="ctr">
              <a:buNone/>
              <a:defRPr sz="1500" b="0" i="0">
                <a:solidFill>
                  <a:srgbClr val="571B6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3" name="Text Placeholder 7">
            <a:extLst>
              <a:ext uri="{FF2B5EF4-FFF2-40B4-BE49-F238E27FC236}">
                <a16:creationId xmlns:a16="http://schemas.microsoft.com/office/drawing/2014/main" id="{70EF49EC-F8D8-463F-B786-F2C04C33AEE7}"/>
              </a:ext>
            </a:extLst>
          </p:cNvPr>
          <p:cNvSpPr>
            <a:spLocks noGrp="1"/>
          </p:cNvSpPr>
          <p:nvPr>
            <p:ph type="body" sz="quarter" idx="45" hasCustomPrompt="1"/>
          </p:nvPr>
        </p:nvSpPr>
        <p:spPr>
          <a:xfrm>
            <a:off x="5420977"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6" name="Text Placeholder 42">
            <a:extLst>
              <a:ext uri="{FF2B5EF4-FFF2-40B4-BE49-F238E27FC236}">
                <a16:creationId xmlns:a16="http://schemas.microsoft.com/office/drawing/2014/main" id="{997AC0B1-99FC-455E-A896-3C370BB38C53}"/>
              </a:ext>
            </a:extLst>
          </p:cNvPr>
          <p:cNvSpPr>
            <a:spLocks noGrp="1"/>
          </p:cNvSpPr>
          <p:nvPr>
            <p:ph type="body" sz="quarter" idx="19" hasCustomPrompt="1"/>
          </p:nvPr>
        </p:nvSpPr>
        <p:spPr>
          <a:xfrm>
            <a:off x="4414968" y="2914158"/>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Q4</a:t>
            </a:r>
          </a:p>
        </p:txBody>
      </p:sp>
      <p:sp>
        <p:nvSpPr>
          <p:cNvPr id="88" name="Text Placeholder 7">
            <a:extLst>
              <a:ext uri="{FF2B5EF4-FFF2-40B4-BE49-F238E27FC236}">
                <a16:creationId xmlns:a16="http://schemas.microsoft.com/office/drawing/2014/main" id="{D66EAED5-741C-44D6-840F-C90C1AF74A23}"/>
              </a:ext>
            </a:extLst>
          </p:cNvPr>
          <p:cNvSpPr>
            <a:spLocks noGrp="1"/>
          </p:cNvSpPr>
          <p:nvPr>
            <p:ph type="body" sz="quarter" idx="40" hasCustomPrompt="1"/>
          </p:nvPr>
        </p:nvSpPr>
        <p:spPr>
          <a:xfrm>
            <a:off x="4071198" y="2505648"/>
            <a:ext cx="1726129" cy="204276"/>
          </a:xfrm>
        </p:spPr>
        <p:txBody>
          <a:bodyPr lIns="0" tIns="0" rIns="0" bIns="0">
            <a:normAutofit/>
          </a:bodyPr>
          <a:lstStyle>
            <a:lvl1pPr marL="0" indent="0" algn="ctr">
              <a:buNone/>
              <a:defRPr sz="1500" b="0" i="0">
                <a:solidFill>
                  <a:srgbClr val="6F006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9" name="Text Placeholder 7">
            <a:extLst>
              <a:ext uri="{FF2B5EF4-FFF2-40B4-BE49-F238E27FC236}">
                <a16:creationId xmlns:a16="http://schemas.microsoft.com/office/drawing/2014/main" id="{7887B0FE-2AB8-455F-8EC7-C8F31FEA27CC}"/>
              </a:ext>
            </a:extLst>
          </p:cNvPr>
          <p:cNvSpPr>
            <a:spLocks noGrp="1"/>
          </p:cNvSpPr>
          <p:nvPr>
            <p:ph type="body" sz="quarter" idx="41" hasCustomPrompt="1"/>
          </p:nvPr>
        </p:nvSpPr>
        <p:spPr>
          <a:xfrm>
            <a:off x="4071197"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75" name="Text Placeholder 42">
            <a:extLst>
              <a:ext uri="{FF2B5EF4-FFF2-40B4-BE49-F238E27FC236}">
                <a16:creationId xmlns:a16="http://schemas.microsoft.com/office/drawing/2014/main" id="{6F1AC56E-6618-4728-A6EA-8B021EB6BCFB}"/>
              </a:ext>
            </a:extLst>
          </p:cNvPr>
          <p:cNvSpPr>
            <a:spLocks noGrp="1"/>
          </p:cNvSpPr>
          <p:nvPr>
            <p:ph type="body" sz="quarter" idx="29" hasCustomPrompt="1"/>
          </p:nvPr>
        </p:nvSpPr>
        <p:spPr>
          <a:xfrm>
            <a:off x="2188092" y="3979528"/>
            <a:ext cx="1044000" cy="1044000"/>
          </a:xfrm>
          <a:prstGeom prst="ellipse">
            <a:avLst/>
          </a:prstGeom>
          <a:solidFill>
            <a:schemeClr val="tx2"/>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noProof="0"/>
              <a:t>20XX</a:t>
            </a:r>
          </a:p>
        </p:txBody>
      </p:sp>
      <p:sp>
        <p:nvSpPr>
          <p:cNvPr id="60" name="Text Placeholder 42">
            <a:extLst>
              <a:ext uri="{FF2B5EF4-FFF2-40B4-BE49-F238E27FC236}">
                <a16:creationId xmlns:a16="http://schemas.microsoft.com/office/drawing/2014/main" id="{DB4C9C65-90B1-4A40-BB7B-DE799076D1B1}"/>
              </a:ext>
            </a:extLst>
          </p:cNvPr>
          <p:cNvSpPr>
            <a:spLocks noGrp="1"/>
          </p:cNvSpPr>
          <p:nvPr>
            <p:ph type="body" sz="quarter" idx="23" hasCustomPrompt="1"/>
          </p:nvPr>
        </p:nvSpPr>
        <p:spPr>
          <a:xfrm>
            <a:off x="4414968" y="4970360"/>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Q1</a:t>
            </a:r>
          </a:p>
        </p:txBody>
      </p:sp>
      <p:sp>
        <p:nvSpPr>
          <p:cNvPr id="96" name="Text Placeholder 7">
            <a:extLst>
              <a:ext uri="{FF2B5EF4-FFF2-40B4-BE49-F238E27FC236}">
                <a16:creationId xmlns:a16="http://schemas.microsoft.com/office/drawing/2014/main" id="{E9ED50CB-058A-4C6B-A8E2-0536EC0E40DA}"/>
              </a:ext>
            </a:extLst>
          </p:cNvPr>
          <p:cNvSpPr>
            <a:spLocks noGrp="1"/>
          </p:cNvSpPr>
          <p:nvPr>
            <p:ph type="body" sz="quarter" idx="48" hasCustomPrompt="1"/>
          </p:nvPr>
        </p:nvSpPr>
        <p:spPr>
          <a:xfrm>
            <a:off x="4075657" y="4567759"/>
            <a:ext cx="1726129" cy="204276"/>
          </a:xfrm>
        </p:spPr>
        <p:txBody>
          <a:bodyPr lIns="0" tIns="0" rIns="0" bIns="0">
            <a:normAutofit/>
          </a:bodyPr>
          <a:lstStyle>
            <a:lvl1pPr marL="0" indent="0" algn="ctr">
              <a:buNone/>
              <a:defRPr sz="1500" b="0" i="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7" name="Text Placeholder 7">
            <a:extLst>
              <a:ext uri="{FF2B5EF4-FFF2-40B4-BE49-F238E27FC236}">
                <a16:creationId xmlns:a16="http://schemas.microsoft.com/office/drawing/2014/main" id="{04D14365-5F59-4F4F-B237-26A11A2DDDD1}"/>
              </a:ext>
            </a:extLst>
          </p:cNvPr>
          <p:cNvSpPr>
            <a:spLocks noGrp="1"/>
          </p:cNvSpPr>
          <p:nvPr>
            <p:ph type="body" sz="quarter" idx="49" hasCustomPrompt="1"/>
          </p:nvPr>
        </p:nvSpPr>
        <p:spPr>
          <a:xfrm>
            <a:off x="4075656"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63" name="Text Placeholder 42">
            <a:extLst>
              <a:ext uri="{FF2B5EF4-FFF2-40B4-BE49-F238E27FC236}">
                <a16:creationId xmlns:a16="http://schemas.microsoft.com/office/drawing/2014/main" id="{CFA7DBCF-F797-4B29-8C96-7AC1602BBC81}"/>
              </a:ext>
            </a:extLst>
          </p:cNvPr>
          <p:cNvSpPr>
            <a:spLocks noGrp="1"/>
          </p:cNvSpPr>
          <p:nvPr>
            <p:ph type="body" sz="quarter" idx="26" hasCustomPrompt="1"/>
          </p:nvPr>
        </p:nvSpPr>
        <p:spPr>
          <a:xfrm>
            <a:off x="5759136" y="4970360"/>
            <a:ext cx="1044000" cy="1044000"/>
          </a:xfrm>
          <a:prstGeom prst="ellipse">
            <a:avLst/>
          </a:prstGeom>
          <a:solidFill>
            <a:schemeClr val="bg1"/>
          </a:solidFill>
          <a:ln w="72390">
            <a:solidFill>
              <a:schemeClr val="accent3"/>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Q2</a:t>
            </a:r>
          </a:p>
        </p:txBody>
      </p:sp>
      <p:sp>
        <p:nvSpPr>
          <p:cNvPr id="100" name="Text Placeholder 7">
            <a:extLst>
              <a:ext uri="{FF2B5EF4-FFF2-40B4-BE49-F238E27FC236}">
                <a16:creationId xmlns:a16="http://schemas.microsoft.com/office/drawing/2014/main" id="{07524528-CBB1-40C1-A6F2-855A4D99478D}"/>
              </a:ext>
            </a:extLst>
          </p:cNvPr>
          <p:cNvSpPr>
            <a:spLocks noGrp="1"/>
          </p:cNvSpPr>
          <p:nvPr>
            <p:ph type="body" sz="quarter" idx="52" hasCustomPrompt="1"/>
          </p:nvPr>
        </p:nvSpPr>
        <p:spPr>
          <a:xfrm>
            <a:off x="5423464" y="6121335"/>
            <a:ext cx="1726129" cy="204276"/>
          </a:xfrm>
        </p:spPr>
        <p:txBody>
          <a:bodyPr lIns="0" tIns="0" rIns="0" bIns="0">
            <a:normAutofit/>
          </a:bodyPr>
          <a:lstStyle>
            <a:lvl1pPr marL="0" indent="0" algn="ctr">
              <a:buNone/>
              <a:defRPr sz="1500" b="0" i="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101" name="Text Placeholder 7">
            <a:extLst>
              <a:ext uri="{FF2B5EF4-FFF2-40B4-BE49-F238E27FC236}">
                <a16:creationId xmlns:a16="http://schemas.microsoft.com/office/drawing/2014/main" id="{41F799BD-659E-472B-98A7-7C06C2F7458C}"/>
              </a:ext>
            </a:extLst>
          </p:cNvPr>
          <p:cNvSpPr>
            <a:spLocks noGrp="1"/>
          </p:cNvSpPr>
          <p:nvPr>
            <p:ph type="body" sz="quarter" idx="53" hasCustomPrompt="1"/>
          </p:nvPr>
        </p:nvSpPr>
        <p:spPr>
          <a:xfrm>
            <a:off x="5423463"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62" name="Text Placeholder 42">
            <a:extLst>
              <a:ext uri="{FF2B5EF4-FFF2-40B4-BE49-F238E27FC236}">
                <a16:creationId xmlns:a16="http://schemas.microsoft.com/office/drawing/2014/main" id="{113ADCA9-C0A6-4FAB-A09E-4DECBD41D738}"/>
              </a:ext>
            </a:extLst>
          </p:cNvPr>
          <p:cNvSpPr>
            <a:spLocks noGrp="1"/>
          </p:cNvSpPr>
          <p:nvPr>
            <p:ph type="body" sz="quarter" idx="25" hasCustomPrompt="1"/>
          </p:nvPr>
        </p:nvSpPr>
        <p:spPr>
          <a:xfrm>
            <a:off x="7103304" y="4970360"/>
            <a:ext cx="1044000" cy="1044000"/>
          </a:xfrm>
          <a:prstGeom prst="ellipse">
            <a:avLst/>
          </a:prstGeom>
          <a:solidFill>
            <a:schemeClr val="bg1"/>
          </a:solidFill>
          <a:ln w="72390">
            <a:solidFill>
              <a:schemeClr val="accent4"/>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Q3</a:t>
            </a:r>
          </a:p>
        </p:txBody>
      </p:sp>
      <p:sp>
        <p:nvSpPr>
          <p:cNvPr id="98" name="Text Placeholder 7">
            <a:extLst>
              <a:ext uri="{FF2B5EF4-FFF2-40B4-BE49-F238E27FC236}">
                <a16:creationId xmlns:a16="http://schemas.microsoft.com/office/drawing/2014/main" id="{3EC66011-3B65-49CC-8886-E2CCFBFFABD7}"/>
              </a:ext>
            </a:extLst>
          </p:cNvPr>
          <p:cNvSpPr>
            <a:spLocks noGrp="1"/>
          </p:cNvSpPr>
          <p:nvPr>
            <p:ph type="body" sz="quarter" idx="50" hasCustomPrompt="1"/>
          </p:nvPr>
        </p:nvSpPr>
        <p:spPr>
          <a:xfrm>
            <a:off x="6759849" y="4567759"/>
            <a:ext cx="1726129" cy="204276"/>
          </a:xfrm>
        </p:spPr>
        <p:txBody>
          <a:bodyPr lIns="0" tIns="0" rIns="0" bIns="0">
            <a:normAutofit/>
          </a:bodyPr>
          <a:lstStyle>
            <a:lvl1pPr marL="0" indent="0" algn="ctr">
              <a:buNone/>
              <a:defRPr sz="1500" b="0" i="0">
                <a:solidFill>
                  <a:srgbClr val="E8611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9" name="Text Placeholder 7">
            <a:extLst>
              <a:ext uri="{FF2B5EF4-FFF2-40B4-BE49-F238E27FC236}">
                <a16:creationId xmlns:a16="http://schemas.microsoft.com/office/drawing/2014/main" id="{3B2B5959-E5CC-42A7-B797-463098BE6290}"/>
              </a:ext>
            </a:extLst>
          </p:cNvPr>
          <p:cNvSpPr>
            <a:spLocks noGrp="1"/>
          </p:cNvSpPr>
          <p:nvPr>
            <p:ph type="body" sz="quarter" idx="51" hasCustomPrompt="1"/>
          </p:nvPr>
        </p:nvSpPr>
        <p:spPr>
          <a:xfrm>
            <a:off x="6759848"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61" name="Text Placeholder 42">
            <a:extLst>
              <a:ext uri="{FF2B5EF4-FFF2-40B4-BE49-F238E27FC236}">
                <a16:creationId xmlns:a16="http://schemas.microsoft.com/office/drawing/2014/main" id="{91E8A179-36A3-4D0A-96E7-689F93F9B8F2}"/>
              </a:ext>
            </a:extLst>
          </p:cNvPr>
          <p:cNvSpPr>
            <a:spLocks noGrp="1"/>
          </p:cNvSpPr>
          <p:nvPr>
            <p:ph type="body" sz="quarter" idx="24" hasCustomPrompt="1"/>
          </p:nvPr>
        </p:nvSpPr>
        <p:spPr>
          <a:xfrm>
            <a:off x="8447472" y="4970360"/>
            <a:ext cx="1044000" cy="1044000"/>
          </a:xfrm>
          <a:prstGeom prst="ellipse">
            <a:avLst/>
          </a:prstGeom>
          <a:solidFill>
            <a:schemeClr val="bg1"/>
          </a:solidFill>
          <a:ln w="72390">
            <a:solidFill>
              <a:schemeClr val="accent5"/>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Q4</a:t>
            </a:r>
          </a:p>
        </p:txBody>
      </p:sp>
      <p:sp>
        <p:nvSpPr>
          <p:cNvPr id="102" name="Text Placeholder 7">
            <a:extLst>
              <a:ext uri="{FF2B5EF4-FFF2-40B4-BE49-F238E27FC236}">
                <a16:creationId xmlns:a16="http://schemas.microsoft.com/office/drawing/2014/main" id="{9FDC66A0-D1C5-4C83-BBEE-D079881FADA3}"/>
              </a:ext>
            </a:extLst>
          </p:cNvPr>
          <p:cNvSpPr>
            <a:spLocks noGrp="1"/>
          </p:cNvSpPr>
          <p:nvPr>
            <p:ph type="body" sz="quarter" idx="54" hasCustomPrompt="1"/>
          </p:nvPr>
        </p:nvSpPr>
        <p:spPr>
          <a:xfrm>
            <a:off x="8107656" y="6121335"/>
            <a:ext cx="1726129" cy="204276"/>
          </a:xfrm>
        </p:spPr>
        <p:txBody>
          <a:bodyPr lIns="0" tIns="0" rIns="0" bIns="0">
            <a:normAutofit/>
          </a:bodyPr>
          <a:lstStyle>
            <a:lvl1pPr marL="0" indent="0" algn="ctr">
              <a:buNone/>
              <a:defRPr sz="1500" b="0" i="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103" name="Text Placeholder 7">
            <a:extLst>
              <a:ext uri="{FF2B5EF4-FFF2-40B4-BE49-F238E27FC236}">
                <a16:creationId xmlns:a16="http://schemas.microsoft.com/office/drawing/2014/main" id="{E4E5E736-BFFC-4245-916F-586110128844}"/>
              </a:ext>
            </a:extLst>
          </p:cNvPr>
          <p:cNvSpPr>
            <a:spLocks noGrp="1"/>
          </p:cNvSpPr>
          <p:nvPr>
            <p:ph type="body" sz="quarter" idx="55" hasCustomPrompt="1"/>
          </p:nvPr>
        </p:nvSpPr>
        <p:spPr>
          <a:xfrm>
            <a:off x="8107655"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110" name="Text Placeholder 42">
            <a:extLst>
              <a:ext uri="{FF2B5EF4-FFF2-40B4-BE49-F238E27FC236}">
                <a16:creationId xmlns:a16="http://schemas.microsoft.com/office/drawing/2014/main" id="{74922A2C-30D3-4ED0-8443-C57494EB4287}"/>
              </a:ext>
            </a:extLst>
          </p:cNvPr>
          <p:cNvSpPr>
            <a:spLocks noGrp="1"/>
          </p:cNvSpPr>
          <p:nvPr>
            <p:ph type="body" sz="quarter" idx="58" hasCustomPrompt="1"/>
          </p:nvPr>
        </p:nvSpPr>
        <p:spPr>
          <a:xfrm>
            <a:off x="10293432" y="4973439"/>
            <a:ext cx="1044000" cy="1044000"/>
          </a:xfrm>
          <a:prstGeom prst="ellipse">
            <a:avLst/>
          </a:prstGeom>
          <a:solidFill>
            <a:schemeClr val="accent5"/>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noProof="0"/>
              <a:t>20XX</a:t>
            </a:r>
          </a:p>
        </p:txBody>
      </p:sp>
      <p:sp>
        <p:nvSpPr>
          <p:cNvPr id="4" name="Date Placeholder 3">
            <a:extLst>
              <a:ext uri="{FF2B5EF4-FFF2-40B4-BE49-F238E27FC236}">
                <a16:creationId xmlns:a16="http://schemas.microsoft.com/office/drawing/2014/main" id="{7C0373A1-F9A6-4E7C-A04F-22454F3A60CF}"/>
              </a:ext>
            </a:extLst>
          </p:cNvPr>
          <p:cNvSpPr>
            <a:spLocks noGrp="1"/>
          </p:cNvSpPr>
          <p:nvPr>
            <p:ph type="dt" sz="half" idx="10"/>
          </p:nvPr>
        </p:nvSpPr>
        <p:spPr>
          <a:xfrm>
            <a:off x="9005888" y="550858"/>
            <a:ext cx="2743200" cy="176716"/>
          </a:xfrm>
          <a:prstGeom prst="rect">
            <a:avLst/>
          </a:prstGeom>
        </p:spPr>
        <p:txBody>
          <a:bodyPr/>
          <a:lstStyle/>
          <a:p>
            <a:fld id="{D6B4DE20-4023-4056-8EC6-B5EB2B0EB3BB}" type="datetime1">
              <a:rPr lang="en-US" smtClean="0"/>
              <a:t>1/8/2021</a:t>
            </a:fld>
            <a:endParaRPr lang="en-US"/>
          </a:p>
        </p:txBody>
      </p:sp>
      <p:sp>
        <p:nvSpPr>
          <p:cNvPr id="65" name="Rectangle 64">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67" name="Slide Number Placeholder 5">
            <a:extLst>
              <a:ext uri="{FF2B5EF4-FFF2-40B4-BE49-F238E27FC236}">
                <a16:creationId xmlns:a16="http://schemas.microsoft.com/office/drawing/2014/main" id="{996B64B9-1DF0-4EE9-BAB5-72AFA94B9AFD}"/>
              </a:ext>
            </a:extLst>
          </p:cNvPr>
          <p:cNvSpPr txBox="1">
            <a:spLocks/>
          </p:cNvSpPr>
          <p:nvPr/>
        </p:nvSpPr>
        <p:spPr>
          <a:xfrm>
            <a:off x="11363696" y="6455739"/>
            <a:ext cx="294460" cy="187367"/>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mtClean="0"/>
              <a:pPr/>
              <a:t>‹#›</a:t>
            </a:fld>
            <a:endParaRPr lang="en-US" dirty="0"/>
          </a:p>
        </p:txBody>
      </p:sp>
      <p:sp>
        <p:nvSpPr>
          <p:cNvPr id="68" name="Title 1">
            <a:extLst>
              <a:ext uri="{FF2B5EF4-FFF2-40B4-BE49-F238E27FC236}">
                <a16:creationId xmlns:a16="http://schemas.microsoft.com/office/drawing/2014/main" id="{32970CD0-696D-4313-96BA-4AA72C813BD0}"/>
              </a:ext>
            </a:extLst>
          </p:cNvPr>
          <p:cNvSpPr>
            <a:spLocks noGrp="1"/>
          </p:cNvSpPr>
          <p:nvPr>
            <p:ph type="title" hasCustomPrompt="1"/>
          </p:nvPr>
        </p:nvSpPr>
        <p:spPr>
          <a:xfrm>
            <a:off x="515938" y="246621"/>
            <a:ext cx="11150600" cy="920336"/>
          </a:xfrm>
        </p:spPr>
        <p:txBody>
          <a:bodyPr lIns="0" tIns="0" rIns="0" bIns="0" anchor="b">
            <a:noAutofit/>
          </a:bodyPr>
          <a:lstStyle>
            <a:lvl1pPr algn="l">
              <a:defRPr sz="3200" b="1" cap="all" baseline="0"/>
            </a:lvl1pPr>
          </a:lstStyle>
          <a:p>
            <a:r>
              <a:rPr lang="en-US" noProof="0" dirty="0"/>
              <a:t>Agenda</a:t>
            </a:r>
          </a:p>
        </p:txBody>
      </p:sp>
      <p:pic>
        <p:nvPicPr>
          <p:cNvPr id="70"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69" name="Oval 68">
            <a:extLst>
              <a:ext uri="{FF2B5EF4-FFF2-40B4-BE49-F238E27FC236}">
                <a16:creationId xmlns:a16="http://schemas.microsoft.com/office/drawing/2014/main" id="{EF515B4A-CB20-4847-8E00-0DD66F1FEBB4}"/>
              </a:ext>
            </a:extLst>
          </p:cNvPr>
          <p:cNvSpPr/>
          <p:nvPr userDrawn="1"/>
        </p:nvSpPr>
        <p:spPr>
          <a:xfrm>
            <a:off x="11524069" y="65617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516096" y="66081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t>‹#›</a:t>
            </a:fld>
            <a:endParaRPr lang="en-IN" dirty="0"/>
          </a:p>
        </p:txBody>
      </p:sp>
    </p:spTree>
    <p:extLst>
      <p:ext uri="{BB962C8B-B14F-4D97-AF65-F5344CB8AC3E}">
        <p14:creationId xmlns:p14="http://schemas.microsoft.com/office/powerpoint/2010/main" val="2342738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5" y="1630018"/>
            <a:ext cx="8201025"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2371726"/>
            <a:ext cx="3445566" cy="3457574"/>
          </a:xfrm>
        </p:spPr>
        <p:txBody>
          <a:bodyPr lIns="0" tIns="0" rIns="0" bIns="0">
            <a:normAutofit/>
          </a:bodyPr>
          <a:lstStyle>
            <a:lvl1pPr marL="457200" marR="0" indent="-457200" algn="l" defTabSz="914400" rtl="0" eaLnBrk="1" fontAlgn="auto" latinLnBrk="0" hangingPunct="1">
              <a:lnSpc>
                <a:spcPct val="90000"/>
              </a:lnSpc>
              <a:spcBef>
                <a:spcPts val="1000"/>
              </a:spcBef>
              <a:spcAft>
                <a:spcPts val="0"/>
              </a:spcAft>
              <a:buClr>
                <a:schemeClr val="accent3">
                  <a:lumMod val="75000"/>
                  <a:lumOff val="25000"/>
                </a:schemeClr>
              </a:buClr>
              <a:buSzTx/>
              <a:buFont typeface="Wingdings" panose="05000000000000000000" pitchFamily="2" charset="2"/>
              <a:buChar char="§"/>
              <a:tabLst/>
              <a:defRPr lang="en-US" sz="3200" kern="1200" noProof="0" dirty="0" smtClean="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marL="0" lvl="0" indent="0" algn="ctr" defTabSz="914400" rtl="0" eaLnBrk="1" latinLnBrk="0" hangingPunct="1">
              <a:lnSpc>
                <a:spcPct val="90000"/>
              </a:lnSpc>
              <a:spcBef>
                <a:spcPts val="1000"/>
              </a:spcBef>
              <a:buFont typeface="Arial" panose="020B0604020202020204" pitchFamily="34" charset="0"/>
              <a:buNone/>
            </a:pPr>
            <a:r>
              <a:rPr lang="en-US" noProof="0" dirty="0"/>
              <a:t>Edit Master text styles</a:t>
            </a:r>
          </a:p>
          <a:p>
            <a:pPr marL="0" lvl="0" indent="0" algn="ctr" defTabSz="914400" rtl="0" eaLnBrk="1" latinLnBrk="0" hangingPunct="1">
              <a:lnSpc>
                <a:spcPct val="90000"/>
              </a:lnSpc>
              <a:spcBef>
                <a:spcPts val="100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086225" y="2371726"/>
            <a:ext cx="3419475" cy="3339962"/>
          </a:xfrm>
          <a:noFill/>
          <a:ln w="12700">
            <a:solidFill>
              <a:schemeClr val="tx1"/>
            </a:solidFill>
          </a:ln>
        </p:spPr>
        <p:txBody>
          <a:bodyPr lIns="0" tIns="0" rIns="0" bIns="0">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1762126"/>
            <a:ext cx="3445566"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085387" y="1752601"/>
            <a:ext cx="3420477" cy="609600"/>
          </a:xfrm>
          <a:solidFill>
            <a:schemeClr val="accent2">
              <a:lumMod val="40000"/>
              <a:lumOff val="60000"/>
            </a:schemeClr>
          </a:solidFill>
        </p:spPr>
        <p:txBody>
          <a:bodyPr lIns="0" tIns="0" rIns="0" bIns="0" anchor="ctr">
            <a:noAutofit/>
          </a:bodyPr>
          <a:lstStyle>
            <a:lvl1pPr marL="0" indent="0" algn="ctr">
              <a:buNone/>
              <a:defRPr sz="20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8" name="Content Placeholder 2">
            <a:extLst>
              <a:ext uri="{FF2B5EF4-FFF2-40B4-BE49-F238E27FC236}">
                <a16:creationId xmlns:a16="http://schemas.microsoft.com/office/drawing/2014/main" id="{147C9C38-5B17-467D-B581-EF28ECB11E80}"/>
              </a:ext>
            </a:extLst>
          </p:cNvPr>
          <p:cNvSpPr>
            <a:spLocks noGrp="1"/>
          </p:cNvSpPr>
          <p:nvPr>
            <p:ph idx="17" hasCustomPrompt="1"/>
          </p:nvPr>
        </p:nvSpPr>
        <p:spPr>
          <a:xfrm>
            <a:off x="7952030" y="2390776"/>
            <a:ext cx="3419475" cy="3339962"/>
          </a:xfrm>
          <a:noFill/>
          <a:ln w="12700">
            <a:solidFill>
              <a:schemeClr val="tx1"/>
            </a:solidFill>
          </a:ln>
        </p:spPr>
        <p:txBody>
          <a:bodyPr lIns="0" tIns="0" rIns="0" bIns="0">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9" name="Content Placeholder 2">
            <a:extLst>
              <a:ext uri="{FF2B5EF4-FFF2-40B4-BE49-F238E27FC236}">
                <a16:creationId xmlns:a16="http://schemas.microsoft.com/office/drawing/2014/main" id="{F694448B-800C-40EF-8F61-18C018E8374C}"/>
              </a:ext>
            </a:extLst>
          </p:cNvPr>
          <p:cNvSpPr>
            <a:spLocks noGrp="1"/>
          </p:cNvSpPr>
          <p:nvPr>
            <p:ph idx="18" hasCustomPrompt="1"/>
          </p:nvPr>
        </p:nvSpPr>
        <p:spPr>
          <a:xfrm>
            <a:off x="7951192" y="1771651"/>
            <a:ext cx="3420477" cy="609600"/>
          </a:xfrm>
          <a:solidFill>
            <a:schemeClr val="accent2">
              <a:lumMod val="40000"/>
              <a:lumOff val="60000"/>
            </a:schemeClr>
          </a:solidFill>
        </p:spPr>
        <p:txBody>
          <a:bodyPr lIns="0" tIns="0" rIns="0" bIns="0" anchor="ctr">
            <a:noAutofit/>
          </a:bodyPr>
          <a:lstStyle>
            <a:lvl1pPr marL="0" indent="0" algn="ctr">
              <a:buNone/>
              <a:defRPr sz="20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pic>
        <p:nvPicPr>
          <p:cNvPr id="18"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981542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5" y="1630018"/>
            <a:ext cx="8201025"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2371726"/>
            <a:ext cx="3445566" cy="3457574"/>
          </a:xfrm>
        </p:spPr>
        <p:txBody>
          <a:bodyPr lIns="0" tIns="0" rIns="0" bIns="0">
            <a:normAutofit/>
          </a:bodyPr>
          <a:lstStyle>
            <a:lvl1pPr marL="457200" marR="0" indent="-457200" algn="l" defTabSz="914400" rtl="0" eaLnBrk="1" fontAlgn="auto" latinLnBrk="0" hangingPunct="1">
              <a:lnSpc>
                <a:spcPct val="90000"/>
              </a:lnSpc>
              <a:spcBef>
                <a:spcPts val="1000"/>
              </a:spcBef>
              <a:spcAft>
                <a:spcPts val="0"/>
              </a:spcAft>
              <a:buClr>
                <a:schemeClr val="accent3">
                  <a:lumMod val="75000"/>
                  <a:lumOff val="25000"/>
                </a:schemeClr>
              </a:buClr>
              <a:buSzTx/>
              <a:buFont typeface="Wingdings" panose="05000000000000000000" pitchFamily="2" charset="2"/>
              <a:buChar char="§"/>
              <a:tabLst/>
              <a:defRPr lang="en-US" sz="3200" kern="1200" noProof="0" dirty="0" smtClean="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marL="0" lvl="0" indent="0" algn="ctr" defTabSz="914400" rtl="0" eaLnBrk="1" latinLnBrk="0" hangingPunct="1">
              <a:lnSpc>
                <a:spcPct val="90000"/>
              </a:lnSpc>
              <a:spcBef>
                <a:spcPts val="1000"/>
              </a:spcBef>
              <a:buFont typeface="Arial" panose="020B0604020202020204" pitchFamily="34" charset="0"/>
              <a:buNone/>
            </a:pPr>
            <a:r>
              <a:rPr lang="en-US" noProof="0" dirty="0"/>
              <a:t>Edit Master text styles</a:t>
            </a:r>
          </a:p>
          <a:p>
            <a:pPr marL="0" lvl="0" indent="0" algn="ctr" defTabSz="914400" rtl="0" eaLnBrk="1" latinLnBrk="0" hangingPunct="1">
              <a:lnSpc>
                <a:spcPct val="90000"/>
              </a:lnSpc>
              <a:spcBef>
                <a:spcPts val="100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200525" y="2466976"/>
            <a:ext cx="7724775" cy="3339962"/>
          </a:xfrm>
          <a:noFill/>
          <a:ln w="12700">
            <a:solidFill>
              <a:schemeClr val="tx1"/>
            </a:solidFill>
          </a:ln>
        </p:spPr>
        <p:txBody>
          <a:bodyPr lIns="0" tIns="0" rIns="0" bIns="0">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1762126"/>
            <a:ext cx="3445566"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199687" y="1847851"/>
            <a:ext cx="7744663" cy="609600"/>
          </a:xfrm>
          <a:solidFill>
            <a:schemeClr val="accent2">
              <a:lumMod val="40000"/>
              <a:lumOff val="60000"/>
            </a:schemeClr>
          </a:solidFill>
        </p:spPr>
        <p:txBody>
          <a:bodyPr lIns="0" tIns="0" rIns="0" bIns="0" anchor="ctr">
            <a:noAutofit/>
          </a:bodyPr>
          <a:lstStyle>
            <a:lvl1pPr marL="0" indent="0" algn="ctr">
              <a:buNone/>
              <a:defRPr sz="20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pic>
        <p:nvPicPr>
          <p:cNvPr id="13"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2696905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and Content 0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55C1FB-E61C-4BBC-8179-D34908DEA1B6}"/>
              </a:ext>
            </a:extLst>
          </p:cNvPr>
          <p:cNvSpPr/>
          <p:nvPr/>
        </p:nvSpPr>
        <p:spPr>
          <a:xfrm>
            <a:off x="0" y="1630018"/>
            <a:ext cx="11511694"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5" y="2371726"/>
            <a:ext cx="11152543" cy="3457574"/>
          </a:xfrm>
        </p:spPr>
        <p:txBody>
          <a:bodyPr lIns="0" tIns="0" rIns="0" bIns="0">
            <a:normAutofit/>
          </a:bodyPr>
          <a:lstStyle>
            <a:lvl1pPr marL="457200" marR="0" indent="-457200" algn="l" defTabSz="914400" rtl="0" eaLnBrk="1" fontAlgn="auto" latinLnBrk="0" hangingPunct="1">
              <a:lnSpc>
                <a:spcPct val="90000"/>
              </a:lnSpc>
              <a:spcBef>
                <a:spcPts val="1000"/>
              </a:spcBef>
              <a:spcAft>
                <a:spcPts val="0"/>
              </a:spcAft>
              <a:buClr>
                <a:schemeClr val="accent3">
                  <a:lumMod val="75000"/>
                  <a:lumOff val="25000"/>
                </a:schemeClr>
              </a:buClr>
              <a:buSzTx/>
              <a:buFont typeface="Wingdings" panose="05000000000000000000" pitchFamily="2" charset="2"/>
              <a:buChar char="§"/>
              <a:tabLst/>
              <a:defRPr lang="en-US" sz="3200" kern="1200" noProof="0" dirty="0" smtClean="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marL="0" lvl="0" indent="0" algn="ctr" defTabSz="914400" rtl="0" eaLnBrk="1" latinLnBrk="0" hangingPunct="1">
              <a:lnSpc>
                <a:spcPct val="90000"/>
              </a:lnSpc>
              <a:spcBef>
                <a:spcPts val="1000"/>
              </a:spcBef>
              <a:buFont typeface="Arial" panose="020B0604020202020204" pitchFamily="34" charset="0"/>
              <a:buNone/>
            </a:pPr>
            <a:r>
              <a:rPr lang="en-US" noProof="0" dirty="0"/>
              <a:t>Edit Master text styles</a:t>
            </a:r>
          </a:p>
          <a:p>
            <a:pPr marL="0" lvl="0" indent="0" algn="ctr" defTabSz="914400" rtl="0" eaLnBrk="1" latinLnBrk="0" hangingPunct="1">
              <a:lnSpc>
                <a:spcPct val="90000"/>
              </a:lnSpc>
              <a:spcBef>
                <a:spcPts val="100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5" y="1762126"/>
            <a:ext cx="11152543"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pic>
        <p:nvPicPr>
          <p:cNvPr id="12"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821403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2163C-A09A-4AD1-8D6B-8EF4459E49B7}" type="datetime1">
              <a:rPr lang="en-US" smtClean="0"/>
              <a:t>1/8/2021</a:t>
            </a:fld>
            <a:endParaRPr lang="en-US"/>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718846-8F73-4DC9-AABF-379283BBD58F}" type="slidenum">
              <a:rPr lang="en-IN" smtClean="0"/>
              <a:t>‹#›</a:t>
            </a:fld>
            <a:endParaRPr lang="en-IN"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706"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AC5166-4796-40D2-A50C-05DACE2C6C35}"/>
              </a:ext>
            </a:extLst>
          </p:cNvPr>
          <p:cNvSpPr>
            <a:spLocks noGrp="1"/>
          </p:cNvSpPr>
          <p:nvPr>
            <p:ph type="title"/>
          </p:nvPr>
        </p:nvSpPr>
        <p:spPr>
          <a:xfrm>
            <a:off x="838200" y="1292588"/>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D836682-CE55-4994-889B-5D188C3E4F73}"/>
              </a:ext>
            </a:extLst>
          </p:cNvPr>
          <p:cNvSpPr>
            <a:spLocks noGrp="1"/>
          </p:cNvSpPr>
          <p:nvPr>
            <p:ph type="body" idx="1"/>
          </p:nvPr>
        </p:nvSpPr>
        <p:spPr>
          <a:xfrm>
            <a:off x="838200" y="2753088"/>
            <a:ext cx="10515600" cy="2341426"/>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31F9231-8DF4-411E-8324-453AB042A01C}"/>
              </a:ext>
            </a:extLst>
          </p:cNvPr>
          <p:cNvSpPr>
            <a:spLocks noGrp="1"/>
          </p:cNvSpPr>
          <p:nvPr>
            <p:ph type="dt" sz="half" idx="2"/>
          </p:nvPr>
        </p:nvSpPr>
        <p:spPr>
          <a:xfrm>
            <a:off x="9005888" y="577752"/>
            <a:ext cx="2743200" cy="176716"/>
          </a:xfrm>
          <a:prstGeom prst="rect">
            <a:avLst/>
          </a:prstGeom>
        </p:spPr>
        <p:txBody>
          <a:bodyPr vert="horz" lIns="0" tIns="0" rIns="0" bIns="0" rtlCol="0" anchor="t" anchorCtr="0"/>
          <a:lstStyle>
            <a:lvl1pPr algn="r">
              <a:defRPr sz="900" i="1">
                <a:solidFill>
                  <a:srgbClr val="454D55"/>
                </a:solidFill>
              </a:defRPr>
            </a:lvl1pPr>
          </a:lstStyle>
          <a:p>
            <a:fld id="{873E3593-F24F-467C-BCF4-6FA924D1A30A}" type="datetime1">
              <a:rPr lang="en-US" noProof="0" smtClean="0"/>
              <a:t>1/8/2021</a:t>
            </a:fld>
            <a:endParaRPr lang="en-US" noProof="0"/>
          </a:p>
        </p:txBody>
      </p:sp>
      <p:sp>
        <p:nvSpPr>
          <p:cNvPr id="5" name="Footer Placeholder 4">
            <a:extLst>
              <a:ext uri="{FF2B5EF4-FFF2-40B4-BE49-F238E27FC236}">
                <a16:creationId xmlns:a16="http://schemas.microsoft.com/office/drawing/2014/main" id="{C30475F0-EE3A-4617-AFAB-40BF7C148786}"/>
              </a:ext>
            </a:extLst>
          </p:cNvPr>
          <p:cNvSpPr>
            <a:spLocks noGrp="1"/>
          </p:cNvSpPr>
          <p:nvPr>
            <p:ph type="ftr" sz="quarter" idx="3"/>
          </p:nvPr>
        </p:nvSpPr>
        <p:spPr>
          <a:xfrm>
            <a:off x="9005888" y="392469"/>
            <a:ext cx="2743200" cy="176715"/>
          </a:xfrm>
          <a:prstGeom prst="rect">
            <a:avLst/>
          </a:prstGeom>
        </p:spPr>
        <p:txBody>
          <a:bodyPr vert="horz" lIns="0" tIns="0" rIns="0" bIns="0" rtlCol="0" anchor="b" anchorCtr="0"/>
          <a:lstStyle>
            <a:lvl1pPr algn="r">
              <a:defRPr sz="900" i="1">
                <a:solidFill>
                  <a:srgbClr val="454D55"/>
                </a:solidFill>
              </a:defRPr>
            </a:lvl1pPr>
          </a:lstStyle>
          <a:p>
            <a:endParaRPr lang="en-US" noProof="0"/>
          </a:p>
        </p:txBody>
      </p:sp>
      <p:sp>
        <p:nvSpPr>
          <p:cNvPr id="6" name="Slide Number Placeholder 5">
            <a:extLst>
              <a:ext uri="{FF2B5EF4-FFF2-40B4-BE49-F238E27FC236}">
                <a16:creationId xmlns:a16="http://schemas.microsoft.com/office/drawing/2014/main" id="{8AA07E7D-9F5C-43AC-A03A-432F6CB44929}"/>
              </a:ext>
            </a:extLst>
          </p:cNvPr>
          <p:cNvSpPr>
            <a:spLocks noGrp="1"/>
          </p:cNvSpPr>
          <p:nvPr>
            <p:ph type="sldNum" sz="quarter" idx="4"/>
          </p:nvPr>
        </p:nvSpPr>
        <p:spPr>
          <a:xfrm>
            <a:off x="442913" y="392470"/>
            <a:ext cx="395287" cy="176715"/>
          </a:xfrm>
          <a:prstGeom prst="rect">
            <a:avLst/>
          </a:prstGeom>
        </p:spPr>
        <p:txBody>
          <a:bodyPr vert="horz" lIns="0" tIns="0" rIns="0" bIns="0" rtlCol="0" anchor="b" anchorCtr="0"/>
          <a:lstStyle>
            <a:lvl1pPr algn="l">
              <a:defRPr sz="900" i="1">
                <a:solidFill>
                  <a:srgbClr val="454D55"/>
                </a:solidFill>
              </a:defRPr>
            </a:lvl1pPr>
          </a:lstStyle>
          <a:p>
            <a:fld id="{93C1428B-5ACF-4E79-A091-05E2328DA75D}" type="slidenum">
              <a:rPr lang="en-US" noProof="0" smtClean="0"/>
              <a:pPr/>
              <a:t>‹#›</a:t>
            </a:fld>
            <a:endParaRPr lang="en-US" noProof="0"/>
          </a:p>
        </p:txBody>
      </p:sp>
      <p:sp>
        <p:nvSpPr>
          <p:cNvPr id="9" name="Oval 8">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996B64B9-1DF0-4EE9-BAB5-72AFA94B9AFD}"/>
              </a:ext>
            </a:extLst>
          </p:cNvPr>
          <p:cNvSpPr txBox="1">
            <a:spLocks/>
          </p:cNvSpPr>
          <p:nvPr/>
        </p:nvSpPr>
        <p:spPr>
          <a:xfrm>
            <a:off x="11363696" y="6455739"/>
            <a:ext cx="294460" cy="187367"/>
          </a:xfrm>
          <a:prstGeom prst="rect">
            <a:avLst/>
          </a:prstGeom>
        </p:spPr>
        <p:txBody>
          <a:bodyPr lIns="0" tIns="0" rIns="0" bIns="0"/>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27E2B5-D109-4574-97EB-70B046C448A2}" type="slidenum">
              <a:rPr lang="en-IN" smtClean="0"/>
              <a:pPr/>
              <a:t>‹#›</a:t>
            </a:fld>
            <a:endParaRPr lang="en-IN" dirty="0"/>
          </a:p>
        </p:txBody>
      </p:sp>
    </p:spTree>
    <p:extLst>
      <p:ext uri="{BB962C8B-B14F-4D97-AF65-F5344CB8AC3E}">
        <p14:creationId xmlns:p14="http://schemas.microsoft.com/office/powerpoint/2010/main" val="721065857"/>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userDrawn="1">
          <p15:clr>
            <a:srgbClr val="F26B43"/>
          </p15:clr>
        </p15:guide>
        <p15:guide id="2" pos="279" userDrawn="1">
          <p15:clr>
            <a:srgbClr val="F26B43"/>
          </p15:clr>
        </p15:guide>
        <p15:guide id="3" pos="7401" userDrawn="1">
          <p15:clr>
            <a:srgbClr val="F26B43"/>
          </p15:clr>
        </p15:guide>
        <p15:guide id="4" orient="horz" pos="404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2" name="Oval 11">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lide Number Placeholder 5">
            <a:extLst>
              <a:ext uri="{FF2B5EF4-FFF2-40B4-BE49-F238E27FC236}">
                <a16:creationId xmlns:a16="http://schemas.microsoft.com/office/drawing/2014/main" id="{996B64B9-1DF0-4EE9-BAB5-72AFA94B9AFD}"/>
              </a:ext>
            </a:extLst>
          </p:cNvPr>
          <p:cNvSpPr txBox="1">
            <a:spLocks/>
          </p:cNvSpPr>
          <p:nvPr/>
        </p:nvSpPr>
        <p:spPr>
          <a:xfrm>
            <a:off x="11363696" y="6455739"/>
            <a:ext cx="294460" cy="187367"/>
          </a:xfrm>
          <a:prstGeom prst="rect">
            <a:avLst/>
          </a:prstGeom>
        </p:spPr>
        <p:txBody>
          <a:bodyPr lIns="0" tIns="0" rIns="0" bIns="0"/>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mtClean="0"/>
              <a:pPr/>
              <a:t>‹#›</a:t>
            </a:fld>
            <a:endParaRPr lang="en-US" dirty="0"/>
          </a:p>
        </p:txBody>
      </p:sp>
      <p:sp>
        <p:nvSpPr>
          <p:cNvPr id="5" name="Rectangle 4">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41219645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hart" Target="../charts/chart2.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chart" Target="../charts/chart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chart" Target="../charts/chart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46.emf"/></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46.emf"/></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chart" Target="../charts/chart5.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 Id="rId5" Type="http://schemas.openxmlformats.org/officeDocument/2006/relationships/image" Target="../media/image54.png"/><Relationship Id="rId4" Type="http://schemas.openxmlformats.org/officeDocument/2006/relationships/customXml" Target="../ink/ink1.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5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57.emf"/></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4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73.png"/><Relationship Id="rId12"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72.png"/><Relationship Id="rId11" Type="http://schemas.openxmlformats.org/officeDocument/2006/relationships/image" Target="../media/image67.png"/><Relationship Id="rId5" Type="http://schemas.openxmlformats.org/officeDocument/2006/relationships/image" Target="../media/image71.png"/><Relationship Id="rId15" Type="http://schemas.openxmlformats.org/officeDocument/2006/relationships/image" Target="../media/image76.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75.png"/><Relationship Id="rId14" Type="http://schemas.openxmlformats.org/officeDocument/2006/relationships/image" Target="../media/image70.png"/></Relationships>
</file>

<file path=ppt/slides/_rels/slide45.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60.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image" Target="../media/image59.png"/><Relationship Id="rId1" Type="http://schemas.openxmlformats.org/officeDocument/2006/relationships/slideLayout" Target="../slideLayouts/slideLayout15.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mailto:arunkg99@gmail.com" TargetMode="Externa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3.emf"/></Relationships>
</file>

<file path=ppt/slides/_rels/slide7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3.png"/><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6343650" y="2619415"/>
            <a:ext cx="5143500" cy="1644681"/>
          </a:xfrm>
          <a:prstGeom prst="rect">
            <a:avLst/>
          </a:prstGeom>
        </p:spPr>
        <p:txBody>
          <a:bodyPr vert="horz" wrap="square" lIns="0" tIns="165735" rIns="0" bIns="0" rtlCol="0">
            <a:spAutoFit/>
          </a:bodyPr>
          <a:lstStyle/>
          <a:p>
            <a:pPr algn="ctr">
              <a:lnSpc>
                <a:spcPct val="100000"/>
              </a:lnSpc>
              <a:spcBef>
                <a:spcPts val="1305"/>
              </a:spcBef>
            </a:pPr>
            <a:r>
              <a:rPr lang="en-IN" sz="4800" dirty="0"/>
              <a:t>Linear Regression</a:t>
            </a:r>
            <a:endParaRPr sz="3850" dirty="0"/>
          </a:p>
        </p:txBody>
      </p:sp>
      <p:sp>
        <p:nvSpPr>
          <p:cNvPr id="4" name="Subtitle 3"/>
          <p:cNvSpPr>
            <a:spLocks noGrp="1"/>
          </p:cNvSpPr>
          <p:nvPr>
            <p:ph type="subTitle" idx="1"/>
          </p:nvPr>
        </p:nvSpPr>
        <p:spPr/>
        <p:txBody>
          <a:bodyPr/>
          <a:lstStyle/>
          <a:p>
            <a:r>
              <a:rPr lang="en-IN" dirty="0"/>
              <a:t>Learn easy. Enjoy Easy. Expertise easy</a:t>
            </a:r>
          </a:p>
        </p:txBody>
      </p:sp>
      <p:sp>
        <p:nvSpPr>
          <p:cNvPr id="3" name="Slide Number Placeholder 2"/>
          <p:cNvSpPr>
            <a:spLocks noGrp="1"/>
          </p:cNvSpPr>
          <p:nvPr>
            <p:ph type="sldNum" sz="quarter" idx="12"/>
          </p:nvPr>
        </p:nvSpPr>
        <p:spPr>
          <a:xfrm>
            <a:off x="11363696" y="6455739"/>
            <a:ext cx="294460" cy="187367"/>
          </a:xfrm>
        </p:spPr>
        <p:txBody>
          <a:bodyPr/>
          <a:lstStyle/>
          <a:p>
            <a:fld id="{B6F15528-21DE-4FAA-801E-634DDDAF4B2B}" type="slidenum">
              <a:rPr lang="en-IN" smtClean="0"/>
              <a:t>1</a:t>
            </a:fld>
            <a:endParaRPr lang="en-IN" dirty="0"/>
          </a:p>
        </p:txBody>
      </p:sp>
      <p:pic>
        <p:nvPicPr>
          <p:cNvPr id="6"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l="13061" r="13061"/>
          <a:stretch>
            <a:fillRect/>
          </a:stretch>
        </p:blip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Regression</a:t>
            </a:r>
          </a:p>
        </p:txBody>
      </p:sp>
      <p:sp>
        <p:nvSpPr>
          <p:cNvPr id="3" name="Slide Number Placeholder 2"/>
          <p:cNvSpPr>
            <a:spLocks noGrp="1"/>
          </p:cNvSpPr>
          <p:nvPr>
            <p:ph type="sldNum" sz="quarter" idx="12"/>
          </p:nvPr>
        </p:nvSpPr>
        <p:spPr/>
        <p:txBody>
          <a:bodyPr/>
          <a:lstStyle/>
          <a:p>
            <a:fld id="{B6F15528-21DE-4FAA-801E-634DDDAF4B2B}" type="slidenum">
              <a:rPr lang="en-IN" smtClean="0"/>
              <a:t>10</a:t>
            </a:fld>
            <a:endParaRPr lang="en-IN"/>
          </a:p>
        </p:txBody>
      </p:sp>
      <p:grpSp>
        <p:nvGrpSpPr>
          <p:cNvPr id="4" name="Group 3"/>
          <p:cNvGrpSpPr/>
          <p:nvPr/>
        </p:nvGrpSpPr>
        <p:grpSpPr>
          <a:xfrm>
            <a:off x="3685242" y="1828800"/>
            <a:ext cx="4860594" cy="3645859"/>
            <a:chOff x="3805256" y="901379"/>
            <a:chExt cx="4860594" cy="3645859"/>
          </a:xfrm>
        </p:grpSpPr>
        <p:sp>
          <p:nvSpPr>
            <p:cNvPr id="5"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6"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7" name="object 12"/>
            <p:cNvSpPr txBox="1"/>
            <p:nvPr/>
          </p:nvSpPr>
          <p:spPr>
            <a:xfrm>
              <a:off x="5447669" y="4315463"/>
              <a:ext cx="1568450" cy="231775"/>
            </a:xfrm>
            <a:prstGeom prst="rect">
              <a:avLst/>
            </a:prstGeom>
          </p:spPr>
          <p:txBody>
            <a:bodyPr vert="horz" wrap="square" lIns="0" tIns="12700" rIns="0" bIns="0" rtlCol="0">
              <a:spAutoFit/>
            </a:bodyPr>
            <a:lstStyle/>
            <a:p>
              <a:pPr marL="12700">
                <a:lnSpc>
                  <a:spcPct val="100000"/>
                </a:lnSpc>
                <a:spcBef>
                  <a:spcPts val="100"/>
                </a:spcBef>
              </a:pPr>
              <a:r>
                <a:rPr sz="1350" b="1" spc="10" dirty="0">
                  <a:solidFill>
                    <a:srgbClr val="F07F09"/>
                  </a:solidFill>
                  <a:latin typeface="Calibri"/>
                  <a:cs typeface="Calibri"/>
                </a:rPr>
                <a:t>Independent</a:t>
              </a:r>
              <a:r>
                <a:rPr sz="1350" b="1" spc="-155" dirty="0">
                  <a:solidFill>
                    <a:srgbClr val="F07F09"/>
                  </a:solidFill>
                  <a:latin typeface="Calibri"/>
                  <a:cs typeface="Calibri"/>
                </a:rPr>
                <a:t> </a:t>
              </a:r>
              <a:r>
                <a:rPr sz="1350" b="1" spc="-15" dirty="0">
                  <a:solidFill>
                    <a:srgbClr val="F07F09"/>
                  </a:solidFill>
                  <a:latin typeface="Calibri"/>
                  <a:cs typeface="Calibri"/>
                </a:rPr>
                <a:t>Variable</a:t>
              </a:r>
              <a:endParaRPr sz="1350">
                <a:latin typeface="Calibri"/>
                <a:cs typeface="Calibri"/>
              </a:endParaRPr>
            </a:p>
          </p:txBody>
        </p:sp>
        <p:sp>
          <p:nvSpPr>
            <p:cNvPr id="8"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9"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10"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1" name="object 16"/>
            <p:cNvSpPr/>
            <p:nvPr/>
          </p:nvSpPr>
          <p:spPr>
            <a:xfrm>
              <a:off x="4109344" y="1473189"/>
              <a:ext cx="3215640" cy="1931670"/>
            </a:xfrm>
            <a:custGeom>
              <a:avLst/>
              <a:gdLst/>
              <a:ahLst/>
              <a:cxnLst/>
              <a:rect l="l" t="t" r="r" b="b"/>
              <a:pathLst>
                <a:path w="3215640" h="1931670">
                  <a:moveTo>
                    <a:pt x="0" y="1931676"/>
                  </a:moveTo>
                  <a:lnTo>
                    <a:pt x="3215396" y="0"/>
                  </a:lnTo>
                </a:path>
              </a:pathLst>
            </a:custGeom>
            <a:ln w="28574">
              <a:solidFill>
                <a:srgbClr val="000000"/>
              </a:solidFill>
              <a:prstDash val="lgDash"/>
            </a:ln>
          </p:spPr>
          <p:txBody>
            <a:bodyPr wrap="square" lIns="0" tIns="0" rIns="0" bIns="0" rtlCol="0"/>
            <a:lstStyle/>
            <a:p>
              <a:endParaRPr/>
            </a:p>
          </p:txBody>
        </p:sp>
      </p:grpSp>
      <p:sp>
        <p:nvSpPr>
          <p:cNvPr id="12" name="object 17"/>
          <p:cNvSpPr txBox="1">
            <a:spLocks/>
          </p:cNvSpPr>
          <p:nvPr/>
        </p:nvSpPr>
        <p:spPr>
          <a:xfrm>
            <a:off x="7466084" y="1814787"/>
            <a:ext cx="2439915" cy="555345"/>
          </a:xfrm>
          <a:prstGeom prst="rect">
            <a:avLst/>
          </a:prstGeom>
        </p:spPr>
        <p:txBody>
          <a:bodyPr vert="horz" wrap="square" lIns="0" tIns="8255" rIns="0" bIns="0" rtlCol="0" anchor="b">
            <a:sp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marL="146050" marR="5080" indent="-133985">
              <a:lnSpc>
                <a:spcPct val="102200"/>
              </a:lnSpc>
              <a:spcBef>
                <a:spcPts val="65"/>
              </a:spcBef>
            </a:pPr>
            <a:r>
              <a:rPr lang="en-IN" sz="1800" b="0" spc="5" dirty="0">
                <a:solidFill>
                  <a:srgbClr val="00AFF0"/>
                </a:solidFill>
                <a:latin typeface="Arial" panose="020B0604020202020204" pitchFamily="34" charset="0"/>
                <a:cs typeface="Arial" panose="020B0604020202020204" pitchFamily="34" charset="0"/>
              </a:rPr>
              <a:t>Line </a:t>
            </a:r>
            <a:r>
              <a:rPr lang="en-IN" sz="1800" b="0" spc="35" dirty="0">
                <a:solidFill>
                  <a:srgbClr val="00AFF0"/>
                </a:solidFill>
                <a:latin typeface="Arial" panose="020B0604020202020204" pitchFamily="34" charset="0"/>
                <a:cs typeface="Arial" panose="020B0604020202020204" pitchFamily="34" charset="0"/>
              </a:rPr>
              <a:t>of</a:t>
            </a:r>
            <a:r>
              <a:rPr lang="en-IN" sz="1800" b="0" spc="-35" dirty="0">
                <a:solidFill>
                  <a:srgbClr val="00AFF0"/>
                </a:solidFill>
                <a:latin typeface="Arial" panose="020B0604020202020204" pitchFamily="34" charset="0"/>
                <a:cs typeface="Arial" panose="020B0604020202020204" pitchFamily="34" charset="0"/>
              </a:rPr>
              <a:t> </a:t>
            </a:r>
            <a:r>
              <a:rPr lang="en-IN" sz="1800" b="0" spc="-25" dirty="0">
                <a:solidFill>
                  <a:srgbClr val="00AFF0"/>
                </a:solidFill>
                <a:latin typeface="Arial" panose="020B0604020202020204" pitchFamily="34" charset="0"/>
                <a:cs typeface="Arial" panose="020B0604020202020204" pitchFamily="34" charset="0"/>
              </a:rPr>
              <a:t>Linear  </a:t>
            </a:r>
            <a:r>
              <a:rPr lang="en-IN" sz="1800" b="0" spc="-130" dirty="0">
                <a:solidFill>
                  <a:srgbClr val="00AFF0"/>
                </a:solidFill>
                <a:latin typeface="Arial" panose="020B0604020202020204" pitchFamily="34" charset="0"/>
                <a:cs typeface="Arial" panose="020B0604020202020204" pitchFamily="34" charset="0"/>
              </a:rPr>
              <a:t>Regression</a:t>
            </a:r>
            <a:endParaRPr lang="en-IN" sz="18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8428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DatA</a:t>
            </a:r>
            <a:r>
              <a:rPr lang="en-IN" dirty="0"/>
              <a:t> Points - Observations</a:t>
            </a:r>
          </a:p>
        </p:txBody>
      </p:sp>
      <p:sp>
        <p:nvSpPr>
          <p:cNvPr id="3" name="Slide Number Placeholder 2"/>
          <p:cNvSpPr>
            <a:spLocks noGrp="1"/>
          </p:cNvSpPr>
          <p:nvPr>
            <p:ph type="sldNum" sz="quarter" idx="12"/>
          </p:nvPr>
        </p:nvSpPr>
        <p:spPr/>
        <p:txBody>
          <a:bodyPr/>
          <a:lstStyle/>
          <a:p>
            <a:fld id="{B6F15528-21DE-4FAA-801E-634DDDAF4B2B}" type="slidenum">
              <a:rPr lang="en-IN" smtClean="0"/>
              <a:t>11</a:t>
            </a:fld>
            <a:endParaRPr lang="en-IN"/>
          </a:p>
        </p:txBody>
      </p:sp>
      <p:grpSp>
        <p:nvGrpSpPr>
          <p:cNvPr id="4" name="Group 3"/>
          <p:cNvGrpSpPr/>
          <p:nvPr/>
        </p:nvGrpSpPr>
        <p:grpSpPr>
          <a:xfrm>
            <a:off x="3827823" y="1687662"/>
            <a:ext cx="4860594" cy="3645859"/>
            <a:chOff x="3805256" y="901379"/>
            <a:chExt cx="4860594" cy="3645859"/>
          </a:xfrm>
        </p:grpSpPr>
        <p:sp>
          <p:nvSpPr>
            <p:cNvPr id="5"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6"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7" name="object 12"/>
            <p:cNvSpPr txBox="1"/>
            <p:nvPr/>
          </p:nvSpPr>
          <p:spPr>
            <a:xfrm>
              <a:off x="5447669" y="4315463"/>
              <a:ext cx="1568450" cy="231775"/>
            </a:xfrm>
            <a:prstGeom prst="rect">
              <a:avLst/>
            </a:prstGeom>
          </p:spPr>
          <p:txBody>
            <a:bodyPr vert="horz" wrap="square" lIns="0" tIns="12700" rIns="0" bIns="0" rtlCol="0">
              <a:spAutoFit/>
            </a:bodyPr>
            <a:lstStyle/>
            <a:p>
              <a:pPr marL="12700">
                <a:lnSpc>
                  <a:spcPct val="100000"/>
                </a:lnSpc>
                <a:spcBef>
                  <a:spcPts val="100"/>
                </a:spcBef>
              </a:pPr>
              <a:r>
                <a:rPr sz="1350" b="1" spc="10" dirty="0">
                  <a:solidFill>
                    <a:srgbClr val="F07F09"/>
                  </a:solidFill>
                  <a:latin typeface="Calibri"/>
                  <a:cs typeface="Calibri"/>
                </a:rPr>
                <a:t>Independent</a:t>
              </a:r>
              <a:r>
                <a:rPr sz="1350" b="1" spc="-155" dirty="0">
                  <a:solidFill>
                    <a:srgbClr val="F07F09"/>
                  </a:solidFill>
                  <a:latin typeface="Calibri"/>
                  <a:cs typeface="Calibri"/>
                </a:rPr>
                <a:t> </a:t>
              </a:r>
              <a:r>
                <a:rPr sz="1350" b="1" spc="-15" dirty="0">
                  <a:solidFill>
                    <a:srgbClr val="F07F09"/>
                  </a:solidFill>
                  <a:latin typeface="Calibri"/>
                  <a:cs typeface="Calibri"/>
                </a:rPr>
                <a:t>Variable</a:t>
              </a:r>
              <a:endParaRPr sz="1350">
                <a:latin typeface="Calibri"/>
                <a:cs typeface="Calibri"/>
              </a:endParaRPr>
            </a:p>
          </p:txBody>
        </p:sp>
        <p:sp>
          <p:nvSpPr>
            <p:cNvPr id="8"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9"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10"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1" name="object 16"/>
            <p:cNvSpPr/>
            <p:nvPr/>
          </p:nvSpPr>
          <p:spPr>
            <a:xfrm>
              <a:off x="4764664" y="3118997"/>
              <a:ext cx="190500" cy="190500"/>
            </a:xfrm>
            <a:custGeom>
              <a:avLst/>
              <a:gdLst/>
              <a:ahLst/>
              <a:cxnLst/>
              <a:rect l="l" t="t" r="r" b="b"/>
              <a:pathLst>
                <a:path w="190500" h="190500">
                  <a:moveTo>
                    <a:pt x="95250" y="0"/>
                  </a:moveTo>
                  <a:lnTo>
                    <a:pt x="58134" y="7489"/>
                  </a:lnTo>
                  <a:lnTo>
                    <a:pt x="27862" y="27908"/>
                  </a:lnTo>
                  <a:lnTo>
                    <a:pt x="7471" y="58185"/>
                  </a:lnTo>
                  <a:lnTo>
                    <a:pt x="0" y="95250"/>
                  </a:lnTo>
                  <a:lnTo>
                    <a:pt x="7471" y="132314"/>
                  </a:lnTo>
                  <a:lnTo>
                    <a:pt x="27862" y="162591"/>
                  </a:lnTo>
                  <a:lnTo>
                    <a:pt x="58134" y="183010"/>
                  </a:lnTo>
                  <a:lnTo>
                    <a:pt x="95250" y="190500"/>
                  </a:lnTo>
                  <a:lnTo>
                    <a:pt x="132314" y="183010"/>
                  </a:lnTo>
                  <a:lnTo>
                    <a:pt x="162591" y="162591"/>
                  </a:lnTo>
                  <a:lnTo>
                    <a:pt x="183010" y="132314"/>
                  </a:lnTo>
                  <a:lnTo>
                    <a:pt x="190500" y="95250"/>
                  </a:lnTo>
                  <a:lnTo>
                    <a:pt x="183010" y="58185"/>
                  </a:lnTo>
                  <a:lnTo>
                    <a:pt x="162591" y="27908"/>
                  </a:lnTo>
                  <a:lnTo>
                    <a:pt x="132314" y="7489"/>
                  </a:lnTo>
                  <a:lnTo>
                    <a:pt x="95250" y="0"/>
                  </a:lnTo>
                  <a:close/>
                </a:path>
              </a:pathLst>
            </a:custGeom>
            <a:solidFill>
              <a:srgbClr val="C00000"/>
            </a:solidFill>
          </p:spPr>
          <p:txBody>
            <a:bodyPr wrap="square" lIns="0" tIns="0" rIns="0" bIns="0" rtlCol="0"/>
            <a:lstStyle/>
            <a:p>
              <a:endParaRPr/>
            </a:p>
          </p:txBody>
        </p:sp>
        <p:sp>
          <p:nvSpPr>
            <p:cNvPr id="12" name="object 17"/>
            <p:cNvSpPr/>
            <p:nvPr/>
          </p:nvSpPr>
          <p:spPr>
            <a:xfrm>
              <a:off x="4764663" y="3118997"/>
              <a:ext cx="190500" cy="190500"/>
            </a:xfrm>
            <a:custGeom>
              <a:avLst/>
              <a:gdLst/>
              <a:ahLst/>
              <a:cxnLst/>
              <a:rect l="l" t="t" r="r" b="b"/>
              <a:pathLst>
                <a:path w="190500" h="190500">
                  <a:moveTo>
                    <a:pt x="0" y="95249"/>
                  </a:moveTo>
                  <a:lnTo>
                    <a:pt x="7471" y="58185"/>
                  </a:lnTo>
                  <a:lnTo>
                    <a:pt x="27862" y="27908"/>
                  </a:lnTo>
                  <a:lnTo>
                    <a:pt x="58134" y="7489"/>
                  </a:lnTo>
                  <a:lnTo>
                    <a:pt x="95249" y="0"/>
                  </a:lnTo>
                  <a:lnTo>
                    <a:pt x="132314" y="7489"/>
                  </a:lnTo>
                  <a:lnTo>
                    <a:pt x="162591" y="27908"/>
                  </a:lnTo>
                  <a:lnTo>
                    <a:pt x="183010" y="58185"/>
                  </a:lnTo>
                  <a:lnTo>
                    <a:pt x="190499" y="95249"/>
                  </a:lnTo>
                  <a:lnTo>
                    <a:pt x="183010" y="132314"/>
                  </a:lnTo>
                  <a:lnTo>
                    <a:pt x="162591" y="162591"/>
                  </a:lnTo>
                  <a:lnTo>
                    <a:pt x="132314" y="183010"/>
                  </a:lnTo>
                  <a:lnTo>
                    <a:pt x="95249" y="190499"/>
                  </a:lnTo>
                  <a:lnTo>
                    <a:pt x="58134" y="183010"/>
                  </a:lnTo>
                  <a:lnTo>
                    <a:pt x="27862" y="162591"/>
                  </a:lnTo>
                  <a:lnTo>
                    <a:pt x="7471" y="132314"/>
                  </a:lnTo>
                  <a:lnTo>
                    <a:pt x="0" y="95249"/>
                  </a:lnTo>
                  <a:close/>
                </a:path>
              </a:pathLst>
            </a:custGeom>
            <a:ln w="28574">
              <a:solidFill>
                <a:srgbClr val="000000"/>
              </a:solidFill>
            </a:ln>
          </p:spPr>
          <p:txBody>
            <a:bodyPr wrap="square" lIns="0" tIns="0" rIns="0" bIns="0" rtlCol="0"/>
            <a:lstStyle/>
            <a:p>
              <a:endParaRPr/>
            </a:p>
          </p:txBody>
        </p:sp>
        <p:sp>
          <p:nvSpPr>
            <p:cNvPr id="13" name="object 18"/>
            <p:cNvSpPr txBox="1"/>
            <p:nvPr/>
          </p:nvSpPr>
          <p:spPr>
            <a:xfrm>
              <a:off x="4362707" y="2607244"/>
              <a:ext cx="1007110" cy="231775"/>
            </a:xfrm>
            <a:prstGeom prst="rect">
              <a:avLst/>
            </a:prstGeom>
          </p:spPr>
          <p:txBody>
            <a:bodyPr vert="horz" wrap="square" lIns="0" tIns="12700" rIns="0" bIns="0" rtlCol="0">
              <a:spAutoFit/>
            </a:bodyPr>
            <a:lstStyle/>
            <a:p>
              <a:pPr marL="12700">
                <a:lnSpc>
                  <a:spcPct val="100000"/>
                </a:lnSpc>
                <a:spcBef>
                  <a:spcPts val="100"/>
                </a:spcBef>
              </a:pPr>
              <a:r>
                <a:rPr sz="1350" spc="-114" dirty="0">
                  <a:solidFill>
                    <a:srgbClr val="00AFF0"/>
                  </a:solidFill>
                  <a:latin typeface="Arial Black"/>
                  <a:cs typeface="Arial Black"/>
                </a:rPr>
                <a:t>Observation</a:t>
              </a:r>
              <a:endParaRPr sz="1350">
                <a:latin typeface="Arial Black"/>
                <a:cs typeface="Arial Black"/>
              </a:endParaRPr>
            </a:p>
          </p:txBody>
        </p:sp>
        <p:sp>
          <p:nvSpPr>
            <p:cNvPr id="14" name="object 19"/>
            <p:cNvSpPr/>
            <p:nvPr/>
          </p:nvSpPr>
          <p:spPr>
            <a:xfrm>
              <a:off x="4821814" y="2879085"/>
              <a:ext cx="76200" cy="240029"/>
            </a:xfrm>
            <a:custGeom>
              <a:avLst/>
              <a:gdLst/>
              <a:ahLst/>
              <a:cxnLst/>
              <a:rect l="l" t="t" r="r" b="b"/>
              <a:pathLst>
                <a:path w="76200" h="240030">
                  <a:moveTo>
                    <a:pt x="28559" y="163711"/>
                  </a:moveTo>
                  <a:lnTo>
                    <a:pt x="0" y="163711"/>
                  </a:lnTo>
                  <a:lnTo>
                    <a:pt x="38100" y="239911"/>
                  </a:lnTo>
                  <a:lnTo>
                    <a:pt x="69854" y="176403"/>
                  </a:lnTo>
                  <a:lnTo>
                    <a:pt x="28559" y="176403"/>
                  </a:lnTo>
                  <a:lnTo>
                    <a:pt x="28559" y="163711"/>
                  </a:lnTo>
                  <a:close/>
                </a:path>
                <a:path w="76200" h="240030">
                  <a:moveTo>
                    <a:pt x="47609" y="0"/>
                  </a:moveTo>
                  <a:lnTo>
                    <a:pt x="28559" y="0"/>
                  </a:lnTo>
                  <a:lnTo>
                    <a:pt x="28559" y="176403"/>
                  </a:lnTo>
                  <a:lnTo>
                    <a:pt x="47609" y="176403"/>
                  </a:lnTo>
                  <a:lnTo>
                    <a:pt x="47609" y="0"/>
                  </a:lnTo>
                  <a:close/>
                </a:path>
                <a:path w="76200" h="240030">
                  <a:moveTo>
                    <a:pt x="76200" y="163711"/>
                  </a:moveTo>
                  <a:lnTo>
                    <a:pt x="47609" y="163711"/>
                  </a:lnTo>
                  <a:lnTo>
                    <a:pt x="47609" y="176403"/>
                  </a:lnTo>
                  <a:lnTo>
                    <a:pt x="69854" y="176403"/>
                  </a:lnTo>
                  <a:lnTo>
                    <a:pt x="76200" y="163711"/>
                  </a:lnTo>
                  <a:close/>
                </a:path>
              </a:pathLst>
            </a:custGeom>
            <a:solidFill>
              <a:srgbClr val="000000"/>
            </a:solidFill>
          </p:spPr>
          <p:txBody>
            <a:bodyPr wrap="square" lIns="0" tIns="0" rIns="0" bIns="0" rtlCol="0"/>
            <a:lstStyle/>
            <a:p>
              <a:endParaRPr/>
            </a:p>
          </p:txBody>
        </p:sp>
        <p:sp>
          <p:nvSpPr>
            <p:cNvPr id="15" name="object 20"/>
            <p:cNvSpPr/>
            <p:nvPr/>
          </p:nvSpPr>
          <p:spPr>
            <a:xfrm>
              <a:off x="4851775" y="2874132"/>
              <a:ext cx="282575" cy="443865"/>
            </a:xfrm>
            <a:custGeom>
              <a:avLst/>
              <a:gdLst/>
              <a:ahLst/>
              <a:cxnLst/>
              <a:rect l="l" t="t" r="r" b="b"/>
              <a:pathLst>
                <a:path w="282575" h="443864">
                  <a:moveTo>
                    <a:pt x="233683" y="384183"/>
                  </a:moveTo>
                  <a:lnTo>
                    <a:pt x="209550" y="399288"/>
                  </a:lnTo>
                  <a:lnTo>
                    <a:pt x="282214" y="443746"/>
                  </a:lnTo>
                  <a:lnTo>
                    <a:pt x="277536" y="394978"/>
                  </a:lnTo>
                  <a:lnTo>
                    <a:pt x="240426" y="394978"/>
                  </a:lnTo>
                  <a:lnTo>
                    <a:pt x="233683" y="384183"/>
                  </a:lnTo>
                  <a:close/>
                </a:path>
                <a:path w="282575" h="443864">
                  <a:moveTo>
                    <a:pt x="249925" y="374017"/>
                  </a:moveTo>
                  <a:lnTo>
                    <a:pt x="233683" y="384183"/>
                  </a:lnTo>
                  <a:lnTo>
                    <a:pt x="240426" y="394978"/>
                  </a:lnTo>
                  <a:lnTo>
                    <a:pt x="256672" y="384810"/>
                  </a:lnTo>
                  <a:lnTo>
                    <a:pt x="249925" y="374017"/>
                  </a:lnTo>
                  <a:close/>
                </a:path>
                <a:path w="282575" h="443864">
                  <a:moveTo>
                    <a:pt x="274076" y="358902"/>
                  </a:moveTo>
                  <a:lnTo>
                    <a:pt x="249925" y="374017"/>
                  </a:lnTo>
                  <a:lnTo>
                    <a:pt x="256672" y="384810"/>
                  </a:lnTo>
                  <a:lnTo>
                    <a:pt x="240426" y="394978"/>
                  </a:lnTo>
                  <a:lnTo>
                    <a:pt x="277536" y="394978"/>
                  </a:lnTo>
                  <a:lnTo>
                    <a:pt x="274076" y="358902"/>
                  </a:lnTo>
                  <a:close/>
                </a:path>
                <a:path w="282575" h="443864">
                  <a:moveTo>
                    <a:pt x="16123" y="0"/>
                  </a:moveTo>
                  <a:lnTo>
                    <a:pt x="0" y="10037"/>
                  </a:lnTo>
                  <a:lnTo>
                    <a:pt x="233683" y="384183"/>
                  </a:lnTo>
                  <a:lnTo>
                    <a:pt x="249925" y="374017"/>
                  </a:lnTo>
                  <a:lnTo>
                    <a:pt x="16123" y="0"/>
                  </a:lnTo>
                  <a:close/>
                </a:path>
              </a:pathLst>
            </a:custGeom>
            <a:solidFill>
              <a:srgbClr val="000000"/>
            </a:solidFill>
          </p:spPr>
          <p:txBody>
            <a:bodyPr wrap="square" lIns="0" tIns="0" rIns="0" bIns="0" rtlCol="0"/>
            <a:lstStyle/>
            <a:p>
              <a:endParaRPr/>
            </a:p>
          </p:txBody>
        </p:sp>
        <p:sp>
          <p:nvSpPr>
            <p:cNvPr id="16" name="object 21"/>
            <p:cNvSpPr/>
            <p:nvPr/>
          </p:nvSpPr>
          <p:spPr>
            <a:xfrm>
              <a:off x="5049202" y="3291518"/>
              <a:ext cx="219074" cy="219074"/>
            </a:xfrm>
            <a:prstGeom prst="rect">
              <a:avLst/>
            </a:prstGeom>
            <a:blipFill>
              <a:blip r:embed="rId2"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962121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Plotting the best Fit Line – Using the Least Square Method (ordinary least squares)</a:t>
            </a:r>
          </a:p>
        </p:txBody>
      </p:sp>
      <p:sp>
        <p:nvSpPr>
          <p:cNvPr id="3" name="Slide Number Placeholder 2"/>
          <p:cNvSpPr>
            <a:spLocks noGrp="1"/>
          </p:cNvSpPr>
          <p:nvPr>
            <p:ph type="sldNum" sz="quarter" idx="12"/>
          </p:nvPr>
        </p:nvSpPr>
        <p:spPr/>
        <p:txBody>
          <a:bodyPr/>
          <a:lstStyle/>
          <a:p>
            <a:fld id="{B6F15528-21DE-4FAA-801E-634DDDAF4B2B}" type="slidenum">
              <a:rPr lang="en-IN" smtClean="0"/>
              <a:t>12</a:t>
            </a:fld>
            <a:endParaRPr lang="en-IN"/>
          </a:p>
        </p:txBody>
      </p:sp>
      <p:grpSp>
        <p:nvGrpSpPr>
          <p:cNvPr id="21" name="Group 20"/>
          <p:cNvGrpSpPr/>
          <p:nvPr/>
        </p:nvGrpSpPr>
        <p:grpSpPr>
          <a:xfrm>
            <a:off x="3579069" y="1635854"/>
            <a:ext cx="4860594" cy="3780720"/>
            <a:chOff x="3805256" y="766518"/>
            <a:chExt cx="4860594" cy="3780720"/>
          </a:xfrm>
        </p:grpSpPr>
        <p:sp>
          <p:nvSpPr>
            <p:cNvPr id="22" name="object 12"/>
            <p:cNvSpPr txBox="1"/>
            <p:nvPr/>
          </p:nvSpPr>
          <p:spPr>
            <a:xfrm>
              <a:off x="5447669" y="4315463"/>
              <a:ext cx="1568450" cy="231775"/>
            </a:xfrm>
            <a:prstGeom prst="rect">
              <a:avLst/>
            </a:prstGeom>
          </p:spPr>
          <p:txBody>
            <a:bodyPr vert="horz" wrap="square" lIns="0" tIns="12700" rIns="0" bIns="0" rtlCol="0">
              <a:spAutoFit/>
            </a:bodyPr>
            <a:lstStyle/>
            <a:p>
              <a:pPr marL="12700">
                <a:lnSpc>
                  <a:spcPct val="100000"/>
                </a:lnSpc>
                <a:spcBef>
                  <a:spcPts val="100"/>
                </a:spcBef>
              </a:pPr>
              <a:r>
                <a:rPr sz="1350" b="1" spc="10" dirty="0">
                  <a:solidFill>
                    <a:srgbClr val="F07F09"/>
                  </a:solidFill>
                  <a:latin typeface="Calibri"/>
                  <a:cs typeface="Calibri"/>
                </a:rPr>
                <a:t>Independent</a:t>
              </a:r>
              <a:r>
                <a:rPr sz="1350" b="1" spc="-155" dirty="0">
                  <a:solidFill>
                    <a:srgbClr val="F07F09"/>
                  </a:solidFill>
                  <a:latin typeface="Calibri"/>
                  <a:cs typeface="Calibri"/>
                </a:rPr>
                <a:t> </a:t>
              </a:r>
              <a:r>
                <a:rPr sz="1350" b="1" spc="-15" dirty="0">
                  <a:solidFill>
                    <a:srgbClr val="F07F09"/>
                  </a:solidFill>
                  <a:latin typeface="Calibri"/>
                  <a:cs typeface="Calibri"/>
                </a:rPr>
                <a:t>Variable</a:t>
              </a:r>
              <a:endParaRPr sz="1350">
                <a:latin typeface="Calibri"/>
                <a:cs typeface="Calibri"/>
              </a:endParaRPr>
            </a:p>
          </p:txBody>
        </p:sp>
        <p:sp>
          <p:nvSpPr>
            <p:cNvPr id="23"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24"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25"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26"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27"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28" name="object 16"/>
            <p:cNvSpPr/>
            <p:nvPr/>
          </p:nvSpPr>
          <p:spPr>
            <a:xfrm>
              <a:off x="4580206" y="2503110"/>
              <a:ext cx="219074" cy="219074"/>
            </a:xfrm>
            <a:prstGeom prst="rect">
              <a:avLst/>
            </a:prstGeom>
            <a:blipFill>
              <a:blip r:embed="rId2" cstate="print"/>
              <a:stretch>
                <a:fillRect/>
              </a:stretch>
            </a:blipFill>
          </p:spPr>
          <p:txBody>
            <a:bodyPr wrap="square" lIns="0" tIns="0" rIns="0" bIns="0" rtlCol="0"/>
            <a:lstStyle/>
            <a:p>
              <a:endParaRPr/>
            </a:p>
          </p:txBody>
        </p:sp>
        <p:sp>
          <p:nvSpPr>
            <p:cNvPr id="29" name="object 17"/>
            <p:cNvSpPr/>
            <p:nvPr/>
          </p:nvSpPr>
          <p:spPr>
            <a:xfrm>
              <a:off x="5246956" y="2905946"/>
              <a:ext cx="219074" cy="219074"/>
            </a:xfrm>
            <a:prstGeom prst="rect">
              <a:avLst/>
            </a:prstGeom>
            <a:blipFill>
              <a:blip r:embed="rId3" cstate="print"/>
              <a:stretch>
                <a:fillRect/>
              </a:stretch>
            </a:blipFill>
          </p:spPr>
          <p:txBody>
            <a:bodyPr wrap="square" lIns="0" tIns="0" rIns="0" bIns="0" rtlCol="0"/>
            <a:lstStyle/>
            <a:p>
              <a:endParaRPr/>
            </a:p>
          </p:txBody>
        </p:sp>
        <p:sp>
          <p:nvSpPr>
            <p:cNvPr id="30" name="object 18"/>
            <p:cNvSpPr/>
            <p:nvPr/>
          </p:nvSpPr>
          <p:spPr>
            <a:xfrm>
              <a:off x="5215440" y="2466784"/>
              <a:ext cx="219074" cy="219074"/>
            </a:xfrm>
            <a:prstGeom prst="rect">
              <a:avLst/>
            </a:prstGeom>
            <a:blipFill>
              <a:blip r:embed="rId4" cstate="print"/>
              <a:stretch>
                <a:fillRect/>
              </a:stretch>
            </a:blipFill>
          </p:spPr>
          <p:txBody>
            <a:bodyPr wrap="square" lIns="0" tIns="0" rIns="0" bIns="0" rtlCol="0"/>
            <a:lstStyle/>
            <a:p>
              <a:endParaRPr/>
            </a:p>
          </p:txBody>
        </p:sp>
        <p:sp>
          <p:nvSpPr>
            <p:cNvPr id="31" name="object 19"/>
            <p:cNvSpPr/>
            <p:nvPr/>
          </p:nvSpPr>
          <p:spPr>
            <a:xfrm>
              <a:off x="4789756" y="3244024"/>
              <a:ext cx="219074" cy="219074"/>
            </a:xfrm>
            <a:prstGeom prst="rect">
              <a:avLst/>
            </a:prstGeom>
            <a:blipFill>
              <a:blip r:embed="rId5" cstate="print"/>
              <a:stretch>
                <a:fillRect/>
              </a:stretch>
            </a:blipFill>
          </p:spPr>
          <p:txBody>
            <a:bodyPr wrap="square" lIns="0" tIns="0" rIns="0" bIns="0" rtlCol="0"/>
            <a:lstStyle/>
            <a:p>
              <a:endParaRPr/>
            </a:p>
          </p:txBody>
        </p:sp>
        <p:sp>
          <p:nvSpPr>
            <p:cNvPr id="32" name="object 20"/>
            <p:cNvSpPr/>
            <p:nvPr/>
          </p:nvSpPr>
          <p:spPr>
            <a:xfrm>
              <a:off x="5532706" y="2466784"/>
              <a:ext cx="219074" cy="219074"/>
            </a:xfrm>
            <a:prstGeom prst="rect">
              <a:avLst/>
            </a:prstGeom>
            <a:blipFill>
              <a:blip r:embed="rId5" cstate="print"/>
              <a:stretch>
                <a:fillRect/>
              </a:stretch>
            </a:blipFill>
          </p:spPr>
          <p:txBody>
            <a:bodyPr wrap="square" lIns="0" tIns="0" rIns="0" bIns="0" rtlCol="0"/>
            <a:lstStyle/>
            <a:p>
              <a:endParaRPr/>
            </a:p>
          </p:txBody>
        </p:sp>
        <p:sp>
          <p:nvSpPr>
            <p:cNvPr id="33" name="object 21"/>
            <p:cNvSpPr/>
            <p:nvPr/>
          </p:nvSpPr>
          <p:spPr>
            <a:xfrm>
              <a:off x="6671500" y="2062406"/>
              <a:ext cx="219074" cy="219081"/>
            </a:xfrm>
            <a:prstGeom prst="rect">
              <a:avLst/>
            </a:prstGeom>
            <a:blipFill>
              <a:blip r:embed="rId6" cstate="print"/>
              <a:stretch>
                <a:fillRect/>
              </a:stretch>
            </a:blipFill>
          </p:spPr>
          <p:txBody>
            <a:bodyPr wrap="square" lIns="0" tIns="0" rIns="0" bIns="0" rtlCol="0"/>
            <a:lstStyle/>
            <a:p>
              <a:endParaRPr/>
            </a:p>
          </p:txBody>
        </p:sp>
        <p:sp>
          <p:nvSpPr>
            <p:cNvPr id="34" name="object 22"/>
            <p:cNvSpPr/>
            <p:nvPr/>
          </p:nvSpPr>
          <p:spPr>
            <a:xfrm>
              <a:off x="5639752" y="1950666"/>
              <a:ext cx="219074" cy="219068"/>
            </a:xfrm>
            <a:prstGeom prst="rect">
              <a:avLst/>
            </a:prstGeom>
            <a:blipFill>
              <a:blip r:embed="rId7" cstate="print"/>
              <a:stretch>
                <a:fillRect/>
              </a:stretch>
            </a:blipFill>
          </p:spPr>
          <p:txBody>
            <a:bodyPr wrap="square" lIns="0" tIns="0" rIns="0" bIns="0" rtlCol="0"/>
            <a:lstStyle/>
            <a:p>
              <a:endParaRPr/>
            </a:p>
          </p:txBody>
        </p:sp>
        <p:sp>
          <p:nvSpPr>
            <p:cNvPr id="35" name="object 23"/>
            <p:cNvSpPr/>
            <p:nvPr/>
          </p:nvSpPr>
          <p:spPr>
            <a:xfrm>
              <a:off x="4861232" y="2688907"/>
              <a:ext cx="219074" cy="219074"/>
            </a:xfrm>
            <a:prstGeom prst="rect">
              <a:avLst/>
            </a:prstGeom>
            <a:blipFill>
              <a:blip r:embed="rId5" cstate="print"/>
              <a:stretch>
                <a:fillRect/>
              </a:stretch>
            </a:blipFill>
          </p:spPr>
          <p:txBody>
            <a:bodyPr wrap="square" lIns="0" tIns="0" rIns="0" bIns="0" rtlCol="0"/>
            <a:lstStyle/>
            <a:p>
              <a:endParaRPr/>
            </a:p>
          </p:txBody>
        </p:sp>
        <p:sp>
          <p:nvSpPr>
            <p:cNvPr id="36" name="object 24"/>
            <p:cNvSpPr/>
            <p:nvPr/>
          </p:nvSpPr>
          <p:spPr>
            <a:xfrm>
              <a:off x="6243652" y="766518"/>
              <a:ext cx="219074" cy="219074"/>
            </a:xfrm>
            <a:prstGeom prst="rect">
              <a:avLst/>
            </a:prstGeom>
            <a:blipFill>
              <a:blip r:embed="rId7" cstate="print"/>
              <a:stretch>
                <a:fillRect/>
              </a:stretch>
            </a:blipFill>
          </p:spPr>
          <p:txBody>
            <a:bodyPr wrap="square" lIns="0" tIns="0" rIns="0" bIns="0" rtlCol="0"/>
            <a:lstStyle/>
            <a:p>
              <a:endParaRPr/>
            </a:p>
          </p:txBody>
        </p:sp>
        <p:sp>
          <p:nvSpPr>
            <p:cNvPr id="37" name="object 25"/>
            <p:cNvSpPr/>
            <p:nvPr/>
          </p:nvSpPr>
          <p:spPr>
            <a:xfrm>
              <a:off x="6079822" y="2342066"/>
              <a:ext cx="219074" cy="219074"/>
            </a:xfrm>
            <a:prstGeom prst="rect">
              <a:avLst/>
            </a:prstGeom>
            <a:blipFill>
              <a:blip r:embed="rId8" cstate="print"/>
              <a:stretch>
                <a:fillRect/>
              </a:stretch>
            </a:blipFill>
          </p:spPr>
          <p:txBody>
            <a:bodyPr wrap="square" lIns="0" tIns="0" rIns="0" bIns="0" rtlCol="0"/>
            <a:lstStyle/>
            <a:p>
              <a:endParaRPr/>
            </a:p>
          </p:txBody>
        </p:sp>
        <p:sp>
          <p:nvSpPr>
            <p:cNvPr id="38" name="object 26"/>
            <p:cNvSpPr/>
            <p:nvPr/>
          </p:nvSpPr>
          <p:spPr>
            <a:xfrm>
              <a:off x="4118243" y="1529699"/>
              <a:ext cx="3257550" cy="1976120"/>
            </a:xfrm>
            <a:custGeom>
              <a:avLst/>
              <a:gdLst/>
              <a:ahLst/>
              <a:cxnLst/>
              <a:rect l="l" t="t" r="r" b="b"/>
              <a:pathLst>
                <a:path w="3257550" h="1976120">
                  <a:moveTo>
                    <a:pt x="0" y="1975500"/>
                  </a:moveTo>
                  <a:lnTo>
                    <a:pt x="3257549" y="0"/>
                  </a:lnTo>
                </a:path>
              </a:pathLst>
            </a:custGeom>
            <a:ln w="28574">
              <a:solidFill>
                <a:srgbClr val="000000"/>
              </a:solidFill>
              <a:prstDash val="lgDash"/>
            </a:ln>
          </p:spPr>
          <p:txBody>
            <a:bodyPr wrap="square" lIns="0" tIns="0" rIns="0" bIns="0" rtlCol="0"/>
            <a:lstStyle/>
            <a:p>
              <a:endParaRPr/>
            </a:p>
          </p:txBody>
        </p:sp>
        <p:sp>
          <p:nvSpPr>
            <p:cNvPr id="39" name="object 27"/>
            <p:cNvSpPr/>
            <p:nvPr/>
          </p:nvSpPr>
          <p:spPr>
            <a:xfrm>
              <a:off x="7085784" y="3148774"/>
              <a:ext cx="219074" cy="219074"/>
            </a:xfrm>
            <a:prstGeom prst="rect">
              <a:avLst/>
            </a:prstGeom>
            <a:blipFill>
              <a:blip r:embed="rId9" cstate="print"/>
              <a:stretch>
                <a:fillRect/>
              </a:stretch>
            </a:blipFill>
          </p:spPr>
          <p:txBody>
            <a:bodyPr wrap="square" lIns="0" tIns="0" rIns="0" bIns="0" rtlCol="0"/>
            <a:lstStyle/>
            <a:p>
              <a:endParaRPr/>
            </a:p>
          </p:txBody>
        </p:sp>
      </p:grpSp>
      <p:sp>
        <p:nvSpPr>
          <p:cNvPr id="40" name="object 28"/>
          <p:cNvSpPr txBox="1">
            <a:spLocks/>
          </p:cNvSpPr>
          <p:nvPr/>
        </p:nvSpPr>
        <p:spPr>
          <a:xfrm>
            <a:off x="6784095" y="1971014"/>
            <a:ext cx="2092878" cy="419100"/>
          </a:xfrm>
          <a:prstGeom prst="rect">
            <a:avLst/>
          </a:prstGeom>
        </p:spPr>
        <p:txBody>
          <a:bodyPr vert="horz" wrap="square" lIns="0" tIns="43180" rIns="0" bIns="0" rtlCol="0" anchor="b">
            <a:sp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marL="12700">
              <a:lnSpc>
                <a:spcPct val="100000"/>
              </a:lnSpc>
              <a:spcBef>
                <a:spcPts val="340"/>
              </a:spcBef>
            </a:pPr>
            <a:r>
              <a:rPr lang="en-IN" sz="1350" b="0" spc="-130" dirty="0">
                <a:solidFill>
                  <a:srgbClr val="00AFF0"/>
                </a:solidFill>
                <a:latin typeface="Arial Black"/>
                <a:cs typeface="Arial Black"/>
              </a:rPr>
              <a:t>Regression</a:t>
            </a:r>
            <a:r>
              <a:rPr lang="en-IN" sz="1350" b="0" spc="-220" dirty="0">
                <a:solidFill>
                  <a:srgbClr val="00AFF0"/>
                </a:solidFill>
                <a:latin typeface="Arial Black"/>
                <a:cs typeface="Arial Black"/>
              </a:rPr>
              <a:t> </a:t>
            </a:r>
            <a:r>
              <a:rPr lang="en-IN" sz="1350" b="0" spc="-135" dirty="0">
                <a:solidFill>
                  <a:srgbClr val="00AFF0"/>
                </a:solidFill>
                <a:latin typeface="Arial Black"/>
                <a:cs typeface="Arial Black"/>
              </a:rPr>
              <a:t>Line</a:t>
            </a:r>
            <a:endParaRPr lang="en-IN" sz="1350" dirty="0">
              <a:latin typeface="Arial Black"/>
              <a:cs typeface="Arial Black"/>
            </a:endParaRPr>
          </a:p>
          <a:p>
            <a:pPr marL="48260">
              <a:lnSpc>
                <a:spcPct val="100000"/>
              </a:lnSpc>
              <a:spcBef>
                <a:spcPts val="160"/>
              </a:spcBef>
            </a:pPr>
            <a:r>
              <a:rPr lang="en-IN" sz="900" b="0" spc="-105" dirty="0">
                <a:solidFill>
                  <a:srgbClr val="5F4778"/>
                </a:solidFill>
                <a:latin typeface="Arial Black"/>
                <a:cs typeface="Arial Black"/>
              </a:rPr>
              <a:t>Least </a:t>
            </a:r>
            <a:r>
              <a:rPr lang="en-IN" sz="900" b="0" spc="-85" dirty="0">
                <a:solidFill>
                  <a:srgbClr val="5F4778"/>
                </a:solidFill>
                <a:latin typeface="Arial Black"/>
                <a:cs typeface="Arial Black"/>
              </a:rPr>
              <a:t>Square</a:t>
            </a:r>
            <a:r>
              <a:rPr lang="en-IN" sz="900" b="0" spc="-140" dirty="0">
                <a:solidFill>
                  <a:srgbClr val="5F4778"/>
                </a:solidFill>
                <a:latin typeface="Arial Black"/>
                <a:cs typeface="Arial Black"/>
              </a:rPr>
              <a:t> </a:t>
            </a:r>
            <a:r>
              <a:rPr lang="en-IN" sz="900" b="0" spc="-70" dirty="0">
                <a:solidFill>
                  <a:srgbClr val="5F4778"/>
                </a:solidFill>
                <a:latin typeface="Arial Black"/>
                <a:cs typeface="Arial Black"/>
              </a:rPr>
              <a:t>Method</a:t>
            </a:r>
            <a:endParaRPr lang="en-IN" sz="900" dirty="0">
              <a:latin typeface="Arial Black"/>
              <a:cs typeface="Arial Black"/>
            </a:endParaRPr>
          </a:p>
        </p:txBody>
      </p:sp>
    </p:spTree>
    <p:extLst>
      <p:ext uri="{BB962C8B-B14F-4D97-AF65-F5344CB8AC3E}">
        <p14:creationId xmlns:p14="http://schemas.microsoft.com/office/powerpoint/2010/main" val="3875007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Error: Estimated Value  - Predicted Value</a:t>
            </a:r>
          </a:p>
        </p:txBody>
      </p:sp>
      <p:sp>
        <p:nvSpPr>
          <p:cNvPr id="3" name="Slide Number Placeholder 2"/>
          <p:cNvSpPr>
            <a:spLocks noGrp="1"/>
          </p:cNvSpPr>
          <p:nvPr>
            <p:ph type="sldNum" sz="quarter" idx="12"/>
          </p:nvPr>
        </p:nvSpPr>
        <p:spPr/>
        <p:txBody>
          <a:bodyPr/>
          <a:lstStyle/>
          <a:p>
            <a:fld id="{B6F15528-21DE-4FAA-801E-634DDDAF4B2B}" type="slidenum">
              <a:rPr lang="en-IN" smtClean="0"/>
              <a:t>13</a:t>
            </a:fld>
            <a:endParaRPr lang="en-IN"/>
          </a:p>
        </p:txBody>
      </p:sp>
      <p:grpSp>
        <p:nvGrpSpPr>
          <p:cNvPr id="54" name="Group 53"/>
          <p:cNvGrpSpPr/>
          <p:nvPr/>
        </p:nvGrpSpPr>
        <p:grpSpPr>
          <a:xfrm>
            <a:off x="3745249" y="1685387"/>
            <a:ext cx="4860594" cy="3780720"/>
            <a:chOff x="3805256" y="766518"/>
            <a:chExt cx="4860594" cy="3780720"/>
          </a:xfrm>
        </p:grpSpPr>
        <p:sp>
          <p:nvSpPr>
            <p:cNvPr id="55"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56"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57" name="object 12"/>
            <p:cNvSpPr txBox="1"/>
            <p:nvPr/>
          </p:nvSpPr>
          <p:spPr>
            <a:xfrm>
              <a:off x="5447669" y="4315463"/>
              <a:ext cx="1568450" cy="231775"/>
            </a:xfrm>
            <a:prstGeom prst="rect">
              <a:avLst/>
            </a:prstGeom>
          </p:spPr>
          <p:txBody>
            <a:bodyPr vert="horz" wrap="square" lIns="0" tIns="12700" rIns="0" bIns="0" rtlCol="0">
              <a:spAutoFit/>
            </a:bodyPr>
            <a:lstStyle/>
            <a:p>
              <a:pPr marL="12700">
                <a:lnSpc>
                  <a:spcPct val="100000"/>
                </a:lnSpc>
                <a:spcBef>
                  <a:spcPts val="100"/>
                </a:spcBef>
              </a:pPr>
              <a:r>
                <a:rPr sz="1350" b="1" spc="10" dirty="0">
                  <a:solidFill>
                    <a:srgbClr val="F07F09"/>
                  </a:solidFill>
                  <a:latin typeface="Calibri"/>
                  <a:cs typeface="Calibri"/>
                </a:rPr>
                <a:t>Independent</a:t>
              </a:r>
              <a:r>
                <a:rPr sz="1350" b="1" spc="-155" dirty="0">
                  <a:solidFill>
                    <a:srgbClr val="F07F09"/>
                  </a:solidFill>
                  <a:latin typeface="Calibri"/>
                  <a:cs typeface="Calibri"/>
                </a:rPr>
                <a:t> </a:t>
              </a:r>
              <a:r>
                <a:rPr sz="1350" b="1" spc="-15" dirty="0">
                  <a:solidFill>
                    <a:srgbClr val="F07F09"/>
                  </a:solidFill>
                  <a:latin typeface="Calibri"/>
                  <a:cs typeface="Calibri"/>
                </a:rPr>
                <a:t>Variable</a:t>
              </a:r>
              <a:endParaRPr sz="1350">
                <a:latin typeface="Calibri"/>
                <a:cs typeface="Calibri"/>
              </a:endParaRPr>
            </a:p>
          </p:txBody>
        </p:sp>
        <p:sp>
          <p:nvSpPr>
            <p:cNvPr id="58"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59"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60"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61" name="object 16"/>
            <p:cNvSpPr/>
            <p:nvPr/>
          </p:nvSpPr>
          <p:spPr>
            <a:xfrm>
              <a:off x="4580206" y="2503110"/>
              <a:ext cx="219074" cy="219074"/>
            </a:xfrm>
            <a:prstGeom prst="rect">
              <a:avLst/>
            </a:prstGeom>
            <a:blipFill>
              <a:blip r:embed="rId2" cstate="print"/>
              <a:stretch>
                <a:fillRect/>
              </a:stretch>
            </a:blipFill>
          </p:spPr>
          <p:txBody>
            <a:bodyPr wrap="square" lIns="0" tIns="0" rIns="0" bIns="0" rtlCol="0"/>
            <a:lstStyle/>
            <a:p>
              <a:endParaRPr/>
            </a:p>
          </p:txBody>
        </p:sp>
        <p:sp>
          <p:nvSpPr>
            <p:cNvPr id="62" name="object 17"/>
            <p:cNvSpPr/>
            <p:nvPr/>
          </p:nvSpPr>
          <p:spPr>
            <a:xfrm>
              <a:off x="5246956" y="2905946"/>
              <a:ext cx="219074" cy="219074"/>
            </a:xfrm>
            <a:prstGeom prst="rect">
              <a:avLst/>
            </a:prstGeom>
            <a:blipFill>
              <a:blip r:embed="rId3" cstate="print"/>
              <a:stretch>
                <a:fillRect/>
              </a:stretch>
            </a:blipFill>
          </p:spPr>
          <p:txBody>
            <a:bodyPr wrap="square" lIns="0" tIns="0" rIns="0" bIns="0" rtlCol="0"/>
            <a:lstStyle/>
            <a:p>
              <a:endParaRPr/>
            </a:p>
          </p:txBody>
        </p:sp>
        <p:sp>
          <p:nvSpPr>
            <p:cNvPr id="63" name="object 18"/>
            <p:cNvSpPr/>
            <p:nvPr/>
          </p:nvSpPr>
          <p:spPr>
            <a:xfrm>
              <a:off x="5215440" y="2466784"/>
              <a:ext cx="219074" cy="219074"/>
            </a:xfrm>
            <a:prstGeom prst="rect">
              <a:avLst/>
            </a:prstGeom>
            <a:blipFill>
              <a:blip r:embed="rId4" cstate="print"/>
              <a:stretch>
                <a:fillRect/>
              </a:stretch>
            </a:blipFill>
          </p:spPr>
          <p:txBody>
            <a:bodyPr wrap="square" lIns="0" tIns="0" rIns="0" bIns="0" rtlCol="0"/>
            <a:lstStyle/>
            <a:p>
              <a:endParaRPr/>
            </a:p>
          </p:txBody>
        </p:sp>
        <p:sp>
          <p:nvSpPr>
            <p:cNvPr id="64" name="object 19"/>
            <p:cNvSpPr/>
            <p:nvPr/>
          </p:nvSpPr>
          <p:spPr>
            <a:xfrm>
              <a:off x="4789756" y="3244024"/>
              <a:ext cx="219074" cy="219074"/>
            </a:xfrm>
            <a:prstGeom prst="rect">
              <a:avLst/>
            </a:prstGeom>
            <a:blipFill>
              <a:blip r:embed="rId5" cstate="print"/>
              <a:stretch>
                <a:fillRect/>
              </a:stretch>
            </a:blipFill>
          </p:spPr>
          <p:txBody>
            <a:bodyPr wrap="square" lIns="0" tIns="0" rIns="0" bIns="0" rtlCol="0"/>
            <a:lstStyle/>
            <a:p>
              <a:endParaRPr/>
            </a:p>
          </p:txBody>
        </p:sp>
        <p:sp>
          <p:nvSpPr>
            <p:cNvPr id="65" name="object 20"/>
            <p:cNvSpPr/>
            <p:nvPr/>
          </p:nvSpPr>
          <p:spPr>
            <a:xfrm>
              <a:off x="5532706" y="2466784"/>
              <a:ext cx="219074" cy="219074"/>
            </a:xfrm>
            <a:prstGeom prst="rect">
              <a:avLst/>
            </a:prstGeom>
            <a:blipFill>
              <a:blip r:embed="rId5" cstate="print"/>
              <a:stretch>
                <a:fillRect/>
              </a:stretch>
            </a:blipFill>
          </p:spPr>
          <p:txBody>
            <a:bodyPr wrap="square" lIns="0" tIns="0" rIns="0" bIns="0" rtlCol="0"/>
            <a:lstStyle/>
            <a:p>
              <a:endParaRPr/>
            </a:p>
          </p:txBody>
        </p:sp>
        <p:sp>
          <p:nvSpPr>
            <p:cNvPr id="66" name="object 21"/>
            <p:cNvSpPr/>
            <p:nvPr/>
          </p:nvSpPr>
          <p:spPr>
            <a:xfrm>
              <a:off x="6671500" y="2062406"/>
              <a:ext cx="219074" cy="219081"/>
            </a:xfrm>
            <a:prstGeom prst="rect">
              <a:avLst/>
            </a:prstGeom>
            <a:blipFill>
              <a:blip r:embed="rId6" cstate="print"/>
              <a:stretch>
                <a:fillRect/>
              </a:stretch>
            </a:blipFill>
          </p:spPr>
          <p:txBody>
            <a:bodyPr wrap="square" lIns="0" tIns="0" rIns="0" bIns="0" rtlCol="0"/>
            <a:lstStyle/>
            <a:p>
              <a:endParaRPr/>
            </a:p>
          </p:txBody>
        </p:sp>
        <p:sp>
          <p:nvSpPr>
            <p:cNvPr id="67" name="object 22"/>
            <p:cNvSpPr/>
            <p:nvPr/>
          </p:nvSpPr>
          <p:spPr>
            <a:xfrm>
              <a:off x="5639752" y="1950666"/>
              <a:ext cx="219074" cy="219068"/>
            </a:xfrm>
            <a:prstGeom prst="rect">
              <a:avLst/>
            </a:prstGeom>
            <a:blipFill>
              <a:blip r:embed="rId7" cstate="print"/>
              <a:stretch>
                <a:fillRect/>
              </a:stretch>
            </a:blipFill>
          </p:spPr>
          <p:txBody>
            <a:bodyPr wrap="square" lIns="0" tIns="0" rIns="0" bIns="0" rtlCol="0"/>
            <a:lstStyle/>
            <a:p>
              <a:endParaRPr/>
            </a:p>
          </p:txBody>
        </p:sp>
        <p:sp>
          <p:nvSpPr>
            <p:cNvPr id="68" name="object 23"/>
            <p:cNvSpPr/>
            <p:nvPr/>
          </p:nvSpPr>
          <p:spPr>
            <a:xfrm>
              <a:off x="4861232" y="2688907"/>
              <a:ext cx="219074" cy="219074"/>
            </a:xfrm>
            <a:prstGeom prst="rect">
              <a:avLst/>
            </a:prstGeom>
            <a:blipFill>
              <a:blip r:embed="rId5" cstate="print"/>
              <a:stretch>
                <a:fillRect/>
              </a:stretch>
            </a:blipFill>
          </p:spPr>
          <p:txBody>
            <a:bodyPr wrap="square" lIns="0" tIns="0" rIns="0" bIns="0" rtlCol="0"/>
            <a:lstStyle/>
            <a:p>
              <a:endParaRPr/>
            </a:p>
          </p:txBody>
        </p:sp>
        <p:sp>
          <p:nvSpPr>
            <p:cNvPr id="69" name="object 24"/>
            <p:cNvSpPr/>
            <p:nvPr/>
          </p:nvSpPr>
          <p:spPr>
            <a:xfrm>
              <a:off x="6243652" y="766518"/>
              <a:ext cx="219074" cy="219074"/>
            </a:xfrm>
            <a:prstGeom prst="rect">
              <a:avLst/>
            </a:prstGeom>
            <a:blipFill>
              <a:blip r:embed="rId7" cstate="print"/>
              <a:stretch>
                <a:fillRect/>
              </a:stretch>
            </a:blipFill>
          </p:spPr>
          <p:txBody>
            <a:bodyPr wrap="square" lIns="0" tIns="0" rIns="0" bIns="0" rtlCol="0"/>
            <a:lstStyle/>
            <a:p>
              <a:endParaRPr/>
            </a:p>
          </p:txBody>
        </p:sp>
        <p:sp>
          <p:nvSpPr>
            <p:cNvPr id="70" name="object 25"/>
            <p:cNvSpPr/>
            <p:nvPr/>
          </p:nvSpPr>
          <p:spPr>
            <a:xfrm>
              <a:off x="6079822" y="2342066"/>
              <a:ext cx="219074" cy="219074"/>
            </a:xfrm>
            <a:prstGeom prst="rect">
              <a:avLst/>
            </a:prstGeom>
            <a:blipFill>
              <a:blip r:embed="rId8" cstate="print"/>
              <a:stretch>
                <a:fillRect/>
              </a:stretch>
            </a:blipFill>
          </p:spPr>
          <p:txBody>
            <a:bodyPr wrap="square" lIns="0" tIns="0" rIns="0" bIns="0" rtlCol="0"/>
            <a:lstStyle/>
            <a:p>
              <a:endParaRPr/>
            </a:p>
          </p:txBody>
        </p:sp>
        <p:sp>
          <p:nvSpPr>
            <p:cNvPr id="71" name="object 26"/>
            <p:cNvSpPr/>
            <p:nvPr/>
          </p:nvSpPr>
          <p:spPr>
            <a:xfrm>
              <a:off x="4118243" y="1529699"/>
              <a:ext cx="3257550" cy="1976120"/>
            </a:xfrm>
            <a:custGeom>
              <a:avLst/>
              <a:gdLst/>
              <a:ahLst/>
              <a:cxnLst/>
              <a:rect l="l" t="t" r="r" b="b"/>
              <a:pathLst>
                <a:path w="3257550" h="1976120">
                  <a:moveTo>
                    <a:pt x="0" y="1975500"/>
                  </a:moveTo>
                  <a:lnTo>
                    <a:pt x="3257549" y="0"/>
                  </a:lnTo>
                </a:path>
              </a:pathLst>
            </a:custGeom>
            <a:ln w="28574">
              <a:solidFill>
                <a:srgbClr val="000000"/>
              </a:solidFill>
              <a:prstDash val="lgDash"/>
            </a:ln>
          </p:spPr>
          <p:txBody>
            <a:bodyPr wrap="square" lIns="0" tIns="0" rIns="0" bIns="0" rtlCol="0"/>
            <a:lstStyle/>
            <a:p>
              <a:endParaRPr/>
            </a:p>
          </p:txBody>
        </p:sp>
        <p:sp>
          <p:nvSpPr>
            <p:cNvPr id="72" name="object 27"/>
            <p:cNvSpPr/>
            <p:nvPr/>
          </p:nvSpPr>
          <p:spPr>
            <a:xfrm>
              <a:off x="7085784" y="3148774"/>
              <a:ext cx="219074" cy="219074"/>
            </a:xfrm>
            <a:prstGeom prst="rect">
              <a:avLst/>
            </a:prstGeom>
            <a:blipFill>
              <a:blip r:embed="rId9" cstate="print"/>
              <a:stretch>
                <a:fillRect/>
              </a:stretch>
            </a:blipFill>
          </p:spPr>
          <p:txBody>
            <a:bodyPr wrap="square" lIns="0" tIns="0" rIns="0" bIns="0" rtlCol="0"/>
            <a:lstStyle/>
            <a:p>
              <a:endParaRPr/>
            </a:p>
          </p:txBody>
        </p:sp>
        <p:sp>
          <p:nvSpPr>
            <p:cNvPr id="73" name="object 28"/>
            <p:cNvSpPr txBox="1"/>
            <p:nvPr/>
          </p:nvSpPr>
          <p:spPr>
            <a:xfrm>
              <a:off x="7358132" y="1603118"/>
              <a:ext cx="1187704" cy="289823"/>
            </a:xfrm>
            <a:prstGeom prst="rect">
              <a:avLst/>
            </a:prstGeom>
          </p:spPr>
          <p:txBody>
            <a:bodyPr vert="horz" wrap="square" lIns="0" tIns="12700" rIns="0" bIns="0" rtlCol="0">
              <a:spAutoFit/>
            </a:bodyPr>
            <a:lstStyle/>
            <a:p>
              <a:pPr marL="12700">
                <a:lnSpc>
                  <a:spcPct val="100000"/>
                </a:lnSpc>
                <a:spcBef>
                  <a:spcPts val="100"/>
                </a:spcBef>
              </a:pPr>
              <a:r>
                <a:rPr sz="900" spc="300" dirty="0">
                  <a:solidFill>
                    <a:srgbClr val="5F4778"/>
                  </a:solidFill>
                  <a:latin typeface="Arial Black"/>
                  <a:cs typeface="Arial Black"/>
                </a:rPr>
                <a:t>Estimated Value</a:t>
              </a:r>
              <a:endParaRPr sz="900" spc="300" dirty="0">
                <a:latin typeface="Arial Black"/>
                <a:cs typeface="Arial Black"/>
              </a:endParaRPr>
            </a:p>
          </p:txBody>
        </p:sp>
        <p:sp>
          <p:nvSpPr>
            <p:cNvPr id="74" name="object 29"/>
            <p:cNvSpPr/>
            <p:nvPr/>
          </p:nvSpPr>
          <p:spPr>
            <a:xfrm>
              <a:off x="7085784" y="1533212"/>
              <a:ext cx="219074" cy="219074"/>
            </a:xfrm>
            <a:prstGeom prst="rect">
              <a:avLst/>
            </a:prstGeom>
            <a:blipFill>
              <a:blip r:embed="rId10" cstate="print"/>
              <a:stretch>
                <a:fillRect/>
              </a:stretch>
            </a:blipFill>
          </p:spPr>
          <p:txBody>
            <a:bodyPr wrap="square" lIns="0" tIns="0" rIns="0" bIns="0" rtlCol="0"/>
            <a:lstStyle/>
            <a:p>
              <a:endParaRPr/>
            </a:p>
          </p:txBody>
        </p:sp>
        <p:sp>
          <p:nvSpPr>
            <p:cNvPr id="75" name="object 30"/>
            <p:cNvSpPr/>
            <p:nvPr/>
          </p:nvSpPr>
          <p:spPr>
            <a:xfrm>
              <a:off x="7195322" y="1738000"/>
              <a:ext cx="0" cy="1425575"/>
            </a:xfrm>
            <a:custGeom>
              <a:avLst/>
              <a:gdLst/>
              <a:ahLst/>
              <a:cxnLst/>
              <a:rect l="l" t="t" r="r" b="b"/>
              <a:pathLst>
                <a:path h="1425575">
                  <a:moveTo>
                    <a:pt x="0" y="0"/>
                  </a:moveTo>
                  <a:lnTo>
                    <a:pt x="0" y="1425061"/>
                  </a:lnTo>
                </a:path>
              </a:pathLst>
            </a:custGeom>
            <a:ln w="28574">
              <a:solidFill>
                <a:srgbClr val="000000"/>
              </a:solidFill>
              <a:prstDash val="lgDash"/>
            </a:ln>
          </p:spPr>
          <p:txBody>
            <a:bodyPr wrap="square" lIns="0" tIns="0" rIns="0" bIns="0" rtlCol="0"/>
            <a:lstStyle/>
            <a:p>
              <a:endParaRPr/>
            </a:p>
          </p:txBody>
        </p:sp>
        <p:sp>
          <p:nvSpPr>
            <p:cNvPr id="76" name="object 31"/>
            <p:cNvSpPr txBox="1"/>
            <p:nvPr/>
          </p:nvSpPr>
          <p:spPr>
            <a:xfrm>
              <a:off x="6319525" y="3412552"/>
              <a:ext cx="680085" cy="163195"/>
            </a:xfrm>
            <a:prstGeom prst="rect">
              <a:avLst/>
            </a:prstGeom>
          </p:spPr>
          <p:txBody>
            <a:bodyPr vert="horz" wrap="square" lIns="0" tIns="12700" rIns="0" bIns="0" rtlCol="0">
              <a:spAutoFit/>
            </a:bodyPr>
            <a:lstStyle/>
            <a:p>
              <a:pPr marL="12700">
                <a:lnSpc>
                  <a:spcPct val="100000"/>
                </a:lnSpc>
                <a:spcBef>
                  <a:spcPts val="100"/>
                </a:spcBef>
              </a:pPr>
              <a:r>
                <a:rPr sz="900" spc="-100" dirty="0">
                  <a:solidFill>
                    <a:srgbClr val="5F4778"/>
                  </a:solidFill>
                  <a:latin typeface="Arial Black"/>
                  <a:cs typeface="Arial Black"/>
                </a:rPr>
                <a:t>Actual</a:t>
              </a:r>
              <a:r>
                <a:rPr sz="900" spc="-125" dirty="0">
                  <a:solidFill>
                    <a:srgbClr val="5F4778"/>
                  </a:solidFill>
                  <a:latin typeface="Arial Black"/>
                  <a:cs typeface="Arial Black"/>
                </a:rPr>
                <a:t> </a:t>
              </a:r>
              <a:r>
                <a:rPr sz="900" spc="-105" dirty="0">
                  <a:solidFill>
                    <a:srgbClr val="5F4778"/>
                  </a:solidFill>
                  <a:latin typeface="Arial Black"/>
                  <a:cs typeface="Arial Black"/>
                </a:rPr>
                <a:t>Value</a:t>
              </a:r>
              <a:endParaRPr sz="900">
                <a:latin typeface="Arial Black"/>
                <a:cs typeface="Arial Black"/>
              </a:endParaRPr>
            </a:p>
          </p:txBody>
        </p:sp>
        <p:sp>
          <p:nvSpPr>
            <p:cNvPr id="77" name="object 32"/>
            <p:cNvSpPr txBox="1"/>
            <p:nvPr/>
          </p:nvSpPr>
          <p:spPr>
            <a:xfrm>
              <a:off x="7297425" y="2414843"/>
              <a:ext cx="300990" cy="163195"/>
            </a:xfrm>
            <a:prstGeom prst="rect">
              <a:avLst/>
            </a:prstGeom>
          </p:spPr>
          <p:txBody>
            <a:bodyPr vert="horz" wrap="square" lIns="0" tIns="12700" rIns="0" bIns="0" rtlCol="0">
              <a:spAutoFit/>
            </a:bodyPr>
            <a:lstStyle/>
            <a:p>
              <a:pPr marL="12700">
                <a:lnSpc>
                  <a:spcPct val="100000"/>
                </a:lnSpc>
                <a:spcBef>
                  <a:spcPts val="100"/>
                </a:spcBef>
              </a:pPr>
              <a:r>
                <a:rPr sz="900" spc="-80" dirty="0">
                  <a:solidFill>
                    <a:srgbClr val="5F4778"/>
                  </a:solidFill>
                  <a:latin typeface="Arial Black"/>
                  <a:cs typeface="Arial Black"/>
                </a:rPr>
                <a:t>e</a:t>
              </a:r>
              <a:r>
                <a:rPr sz="900" spc="-30" dirty="0">
                  <a:solidFill>
                    <a:srgbClr val="5F4778"/>
                  </a:solidFill>
                  <a:latin typeface="Arial Black"/>
                  <a:cs typeface="Arial Black"/>
                </a:rPr>
                <a:t>rr</a:t>
              </a:r>
              <a:r>
                <a:rPr sz="900" spc="-80" dirty="0">
                  <a:solidFill>
                    <a:srgbClr val="5F4778"/>
                  </a:solidFill>
                  <a:latin typeface="Arial Black"/>
                  <a:cs typeface="Arial Black"/>
                </a:rPr>
                <a:t>o</a:t>
              </a:r>
              <a:r>
                <a:rPr sz="900" spc="-35" dirty="0">
                  <a:solidFill>
                    <a:srgbClr val="5F4778"/>
                  </a:solidFill>
                  <a:latin typeface="Arial Black"/>
                  <a:cs typeface="Arial Black"/>
                </a:rPr>
                <a:t>r</a:t>
              </a:r>
              <a:endParaRPr sz="900">
                <a:latin typeface="Arial Black"/>
                <a:cs typeface="Arial Black"/>
              </a:endParaRPr>
            </a:p>
          </p:txBody>
        </p:sp>
        <p:sp>
          <p:nvSpPr>
            <p:cNvPr id="78" name="object 33"/>
            <p:cNvSpPr/>
            <p:nvPr/>
          </p:nvSpPr>
          <p:spPr>
            <a:xfrm>
              <a:off x="6353190" y="971306"/>
              <a:ext cx="0" cy="1184275"/>
            </a:xfrm>
            <a:custGeom>
              <a:avLst/>
              <a:gdLst/>
              <a:ahLst/>
              <a:cxnLst/>
              <a:rect l="l" t="t" r="r" b="b"/>
              <a:pathLst>
                <a:path h="1184275">
                  <a:moveTo>
                    <a:pt x="0" y="0"/>
                  </a:moveTo>
                  <a:lnTo>
                    <a:pt x="0" y="1184141"/>
                  </a:lnTo>
                </a:path>
              </a:pathLst>
            </a:custGeom>
            <a:ln w="28574">
              <a:solidFill>
                <a:srgbClr val="000000"/>
              </a:solidFill>
              <a:prstDash val="lgDash"/>
            </a:ln>
          </p:spPr>
          <p:txBody>
            <a:bodyPr wrap="square" lIns="0" tIns="0" rIns="0" bIns="0" rtlCol="0"/>
            <a:lstStyle/>
            <a:p>
              <a:endParaRPr/>
            </a:p>
          </p:txBody>
        </p:sp>
        <p:sp>
          <p:nvSpPr>
            <p:cNvPr id="79" name="object 34"/>
            <p:cNvSpPr txBox="1"/>
            <p:nvPr/>
          </p:nvSpPr>
          <p:spPr>
            <a:xfrm>
              <a:off x="6463035" y="1382709"/>
              <a:ext cx="300990" cy="163195"/>
            </a:xfrm>
            <a:prstGeom prst="rect">
              <a:avLst/>
            </a:prstGeom>
          </p:spPr>
          <p:txBody>
            <a:bodyPr vert="horz" wrap="square" lIns="0" tIns="12700" rIns="0" bIns="0" rtlCol="0">
              <a:spAutoFit/>
            </a:bodyPr>
            <a:lstStyle/>
            <a:p>
              <a:pPr marL="12700">
                <a:lnSpc>
                  <a:spcPct val="100000"/>
                </a:lnSpc>
                <a:spcBef>
                  <a:spcPts val="100"/>
                </a:spcBef>
              </a:pPr>
              <a:r>
                <a:rPr sz="900" spc="-80" dirty="0">
                  <a:solidFill>
                    <a:srgbClr val="5F4778"/>
                  </a:solidFill>
                  <a:latin typeface="Arial Black"/>
                  <a:cs typeface="Arial Black"/>
                </a:rPr>
                <a:t>e</a:t>
              </a:r>
              <a:r>
                <a:rPr sz="900" spc="-30" dirty="0">
                  <a:solidFill>
                    <a:srgbClr val="5F4778"/>
                  </a:solidFill>
                  <a:latin typeface="Arial Black"/>
                  <a:cs typeface="Arial Black"/>
                </a:rPr>
                <a:t>rr</a:t>
              </a:r>
              <a:r>
                <a:rPr sz="900" spc="-80" dirty="0">
                  <a:solidFill>
                    <a:srgbClr val="5F4778"/>
                  </a:solidFill>
                  <a:latin typeface="Arial Black"/>
                  <a:cs typeface="Arial Black"/>
                </a:rPr>
                <a:t>o</a:t>
              </a:r>
              <a:r>
                <a:rPr sz="900" spc="-35" dirty="0">
                  <a:solidFill>
                    <a:srgbClr val="5F4778"/>
                  </a:solidFill>
                  <a:latin typeface="Arial Black"/>
                  <a:cs typeface="Arial Black"/>
                </a:rPr>
                <a:t>r</a:t>
              </a:r>
              <a:endParaRPr sz="900">
                <a:latin typeface="Arial Black"/>
                <a:cs typeface="Arial Black"/>
              </a:endParaRPr>
            </a:p>
          </p:txBody>
        </p:sp>
      </p:grpSp>
    </p:spTree>
    <p:extLst>
      <p:ext uri="{BB962C8B-B14F-4D97-AF65-F5344CB8AC3E}">
        <p14:creationId xmlns:p14="http://schemas.microsoft.com/office/powerpoint/2010/main" val="208260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Minimize the error</a:t>
            </a:r>
          </a:p>
        </p:txBody>
      </p:sp>
      <p:sp>
        <p:nvSpPr>
          <p:cNvPr id="3" name="Slide Number Placeholder 2"/>
          <p:cNvSpPr>
            <a:spLocks noGrp="1"/>
          </p:cNvSpPr>
          <p:nvPr>
            <p:ph type="sldNum" sz="quarter" idx="12"/>
          </p:nvPr>
        </p:nvSpPr>
        <p:spPr/>
        <p:txBody>
          <a:bodyPr/>
          <a:lstStyle/>
          <a:p>
            <a:fld id="{B6F15528-21DE-4FAA-801E-634DDDAF4B2B}" type="slidenum">
              <a:rPr lang="en-IN" smtClean="0"/>
              <a:t>14</a:t>
            </a:fld>
            <a:endParaRPr lang="en-IN"/>
          </a:p>
        </p:txBody>
      </p:sp>
      <p:grpSp>
        <p:nvGrpSpPr>
          <p:cNvPr id="4" name="Group 3"/>
          <p:cNvGrpSpPr/>
          <p:nvPr/>
        </p:nvGrpSpPr>
        <p:grpSpPr>
          <a:xfrm>
            <a:off x="3649525" y="2143061"/>
            <a:ext cx="4860594" cy="3780720"/>
            <a:chOff x="3805256" y="766518"/>
            <a:chExt cx="4860594" cy="3780720"/>
          </a:xfrm>
        </p:grpSpPr>
        <p:sp>
          <p:nvSpPr>
            <p:cNvPr id="5"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6"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7" name="object 12"/>
            <p:cNvSpPr txBox="1"/>
            <p:nvPr/>
          </p:nvSpPr>
          <p:spPr>
            <a:xfrm>
              <a:off x="5447669" y="4315463"/>
              <a:ext cx="1568450" cy="231775"/>
            </a:xfrm>
            <a:prstGeom prst="rect">
              <a:avLst/>
            </a:prstGeom>
          </p:spPr>
          <p:txBody>
            <a:bodyPr vert="horz" wrap="square" lIns="0" tIns="12700" rIns="0" bIns="0" rtlCol="0">
              <a:spAutoFit/>
            </a:bodyPr>
            <a:lstStyle/>
            <a:p>
              <a:pPr marL="12700">
                <a:lnSpc>
                  <a:spcPct val="100000"/>
                </a:lnSpc>
                <a:spcBef>
                  <a:spcPts val="100"/>
                </a:spcBef>
              </a:pPr>
              <a:r>
                <a:rPr sz="1350" b="1" spc="10" dirty="0">
                  <a:solidFill>
                    <a:srgbClr val="F07F09"/>
                  </a:solidFill>
                  <a:latin typeface="Calibri"/>
                  <a:cs typeface="Calibri"/>
                </a:rPr>
                <a:t>Independent</a:t>
              </a:r>
              <a:r>
                <a:rPr sz="1350" b="1" spc="-155" dirty="0">
                  <a:solidFill>
                    <a:srgbClr val="F07F09"/>
                  </a:solidFill>
                  <a:latin typeface="Calibri"/>
                  <a:cs typeface="Calibri"/>
                </a:rPr>
                <a:t> </a:t>
              </a:r>
              <a:r>
                <a:rPr sz="1350" b="1" spc="-15" dirty="0">
                  <a:solidFill>
                    <a:srgbClr val="F07F09"/>
                  </a:solidFill>
                  <a:latin typeface="Calibri"/>
                  <a:cs typeface="Calibri"/>
                </a:rPr>
                <a:t>Variable</a:t>
              </a:r>
              <a:endParaRPr sz="1350">
                <a:latin typeface="Calibri"/>
                <a:cs typeface="Calibri"/>
              </a:endParaRPr>
            </a:p>
          </p:txBody>
        </p:sp>
        <p:sp>
          <p:nvSpPr>
            <p:cNvPr id="8"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9"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10"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1" name="object 16"/>
            <p:cNvSpPr/>
            <p:nvPr/>
          </p:nvSpPr>
          <p:spPr>
            <a:xfrm>
              <a:off x="4580206" y="2503110"/>
              <a:ext cx="219074" cy="219074"/>
            </a:xfrm>
            <a:prstGeom prst="rect">
              <a:avLst/>
            </a:prstGeom>
            <a:blipFill>
              <a:blip r:embed="rId2" cstate="print"/>
              <a:stretch>
                <a:fillRect/>
              </a:stretch>
            </a:blipFill>
          </p:spPr>
          <p:txBody>
            <a:bodyPr wrap="square" lIns="0" tIns="0" rIns="0" bIns="0" rtlCol="0"/>
            <a:lstStyle/>
            <a:p>
              <a:endParaRPr/>
            </a:p>
          </p:txBody>
        </p:sp>
        <p:sp>
          <p:nvSpPr>
            <p:cNvPr id="12" name="object 17"/>
            <p:cNvSpPr/>
            <p:nvPr/>
          </p:nvSpPr>
          <p:spPr>
            <a:xfrm>
              <a:off x="5246956" y="2905946"/>
              <a:ext cx="219074" cy="219074"/>
            </a:xfrm>
            <a:prstGeom prst="rect">
              <a:avLst/>
            </a:prstGeom>
            <a:blipFill>
              <a:blip r:embed="rId3" cstate="print"/>
              <a:stretch>
                <a:fillRect/>
              </a:stretch>
            </a:blipFill>
          </p:spPr>
          <p:txBody>
            <a:bodyPr wrap="square" lIns="0" tIns="0" rIns="0" bIns="0" rtlCol="0"/>
            <a:lstStyle/>
            <a:p>
              <a:endParaRPr/>
            </a:p>
          </p:txBody>
        </p:sp>
        <p:sp>
          <p:nvSpPr>
            <p:cNvPr id="13" name="object 18"/>
            <p:cNvSpPr/>
            <p:nvPr/>
          </p:nvSpPr>
          <p:spPr>
            <a:xfrm>
              <a:off x="5215440" y="2466784"/>
              <a:ext cx="219074" cy="219074"/>
            </a:xfrm>
            <a:prstGeom prst="rect">
              <a:avLst/>
            </a:prstGeom>
            <a:blipFill>
              <a:blip r:embed="rId4" cstate="print"/>
              <a:stretch>
                <a:fillRect/>
              </a:stretch>
            </a:blipFill>
          </p:spPr>
          <p:txBody>
            <a:bodyPr wrap="square" lIns="0" tIns="0" rIns="0" bIns="0" rtlCol="0"/>
            <a:lstStyle/>
            <a:p>
              <a:endParaRPr/>
            </a:p>
          </p:txBody>
        </p:sp>
        <p:sp>
          <p:nvSpPr>
            <p:cNvPr id="14" name="object 19"/>
            <p:cNvSpPr/>
            <p:nvPr/>
          </p:nvSpPr>
          <p:spPr>
            <a:xfrm>
              <a:off x="4789756" y="3244024"/>
              <a:ext cx="219074" cy="219074"/>
            </a:xfrm>
            <a:prstGeom prst="rect">
              <a:avLst/>
            </a:prstGeom>
            <a:blipFill>
              <a:blip r:embed="rId5" cstate="print"/>
              <a:stretch>
                <a:fillRect/>
              </a:stretch>
            </a:blipFill>
          </p:spPr>
          <p:txBody>
            <a:bodyPr wrap="square" lIns="0" tIns="0" rIns="0" bIns="0" rtlCol="0"/>
            <a:lstStyle/>
            <a:p>
              <a:endParaRPr/>
            </a:p>
          </p:txBody>
        </p:sp>
        <p:sp>
          <p:nvSpPr>
            <p:cNvPr id="15" name="object 20"/>
            <p:cNvSpPr/>
            <p:nvPr/>
          </p:nvSpPr>
          <p:spPr>
            <a:xfrm>
              <a:off x="5532706" y="2466784"/>
              <a:ext cx="219074" cy="219074"/>
            </a:xfrm>
            <a:prstGeom prst="rect">
              <a:avLst/>
            </a:prstGeom>
            <a:blipFill>
              <a:blip r:embed="rId5" cstate="print"/>
              <a:stretch>
                <a:fillRect/>
              </a:stretch>
            </a:blipFill>
          </p:spPr>
          <p:txBody>
            <a:bodyPr wrap="square" lIns="0" tIns="0" rIns="0" bIns="0" rtlCol="0"/>
            <a:lstStyle/>
            <a:p>
              <a:endParaRPr/>
            </a:p>
          </p:txBody>
        </p:sp>
        <p:sp>
          <p:nvSpPr>
            <p:cNvPr id="16" name="object 21"/>
            <p:cNvSpPr/>
            <p:nvPr/>
          </p:nvSpPr>
          <p:spPr>
            <a:xfrm>
              <a:off x="6671500" y="2062406"/>
              <a:ext cx="219074" cy="219081"/>
            </a:xfrm>
            <a:prstGeom prst="rect">
              <a:avLst/>
            </a:prstGeom>
            <a:blipFill>
              <a:blip r:embed="rId6" cstate="print"/>
              <a:stretch>
                <a:fillRect/>
              </a:stretch>
            </a:blipFill>
          </p:spPr>
          <p:txBody>
            <a:bodyPr wrap="square" lIns="0" tIns="0" rIns="0" bIns="0" rtlCol="0"/>
            <a:lstStyle/>
            <a:p>
              <a:endParaRPr/>
            </a:p>
          </p:txBody>
        </p:sp>
        <p:sp>
          <p:nvSpPr>
            <p:cNvPr id="17" name="object 22"/>
            <p:cNvSpPr/>
            <p:nvPr/>
          </p:nvSpPr>
          <p:spPr>
            <a:xfrm>
              <a:off x="5639752" y="1950666"/>
              <a:ext cx="219074" cy="219068"/>
            </a:xfrm>
            <a:prstGeom prst="rect">
              <a:avLst/>
            </a:prstGeom>
            <a:blipFill>
              <a:blip r:embed="rId7" cstate="print"/>
              <a:stretch>
                <a:fillRect/>
              </a:stretch>
            </a:blipFill>
          </p:spPr>
          <p:txBody>
            <a:bodyPr wrap="square" lIns="0" tIns="0" rIns="0" bIns="0" rtlCol="0"/>
            <a:lstStyle/>
            <a:p>
              <a:endParaRPr/>
            </a:p>
          </p:txBody>
        </p:sp>
        <p:sp>
          <p:nvSpPr>
            <p:cNvPr id="18" name="object 23"/>
            <p:cNvSpPr/>
            <p:nvPr/>
          </p:nvSpPr>
          <p:spPr>
            <a:xfrm>
              <a:off x="4861232" y="2688907"/>
              <a:ext cx="219074" cy="219074"/>
            </a:xfrm>
            <a:prstGeom prst="rect">
              <a:avLst/>
            </a:prstGeom>
            <a:blipFill>
              <a:blip r:embed="rId5" cstate="print"/>
              <a:stretch>
                <a:fillRect/>
              </a:stretch>
            </a:blipFill>
          </p:spPr>
          <p:txBody>
            <a:bodyPr wrap="square" lIns="0" tIns="0" rIns="0" bIns="0" rtlCol="0"/>
            <a:lstStyle/>
            <a:p>
              <a:endParaRPr/>
            </a:p>
          </p:txBody>
        </p:sp>
        <p:sp>
          <p:nvSpPr>
            <p:cNvPr id="19" name="object 24"/>
            <p:cNvSpPr/>
            <p:nvPr/>
          </p:nvSpPr>
          <p:spPr>
            <a:xfrm>
              <a:off x="6243652" y="766518"/>
              <a:ext cx="219074" cy="219074"/>
            </a:xfrm>
            <a:prstGeom prst="rect">
              <a:avLst/>
            </a:prstGeom>
            <a:blipFill>
              <a:blip r:embed="rId7" cstate="print"/>
              <a:stretch>
                <a:fillRect/>
              </a:stretch>
            </a:blipFill>
          </p:spPr>
          <p:txBody>
            <a:bodyPr wrap="square" lIns="0" tIns="0" rIns="0" bIns="0" rtlCol="0"/>
            <a:lstStyle/>
            <a:p>
              <a:endParaRPr/>
            </a:p>
          </p:txBody>
        </p:sp>
        <p:sp>
          <p:nvSpPr>
            <p:cNvPr id="20" name="object 25"/>
            <p:cNvSpPr/>
            <p:nvPr/>
          </p:nvSpPr>
          <p:spPr>
            <a:xfrm>
              <a:off x="6079822" y="2342066"/>
              <a:ext cx="219074" cy="219074"/>
            </a:xfrm>
            <a:prstGeom prst="rect">
              <a:avLst/>
            </a:prstGeom>
            <a:blipFill>
              <a:blip r:embed="rId8" cstate="print"/>
              <a:stretch>
                <a:fillRect/>
              </a:stretch>
            </a:blipFill>
          </p:spPr>
          <p:txBody>
            <a:bodyPr wrap="square" lIns="0" tIns="0" rIns="0" bIns="0" rtlCol="0"/>
            <a:lstStyle/>
            <a:p>
              <a:endParaRPr/>
            </a:p>
          </p:txBody>
        </p:sp>
        <p:sp>
          <p:nvSpPr>
            <p:cNvPr id="21" name="object 26"/>
            <p:cNvSpPr/>
            <p:nvPr/>
          </p:nvSpPr>
          <p:spPr>
            <a:xfrm>
              <a:off x="4118243" y="1529699"/>
              <a:ext cx="3257550" cy="1976120"/>
            </a:xfrm>
            <a:custGeom>
              <a:avLst/>
              <a:gdLst/>
              <a:ahLst/>
              <a:cxnLst/>
              <a:rect l="l" t="t" r="r" b="b"/>
              <a:pathLst>
                <a:path w="3257550" h="1976120">
                  <a:moveTo>
                    <a:pt x="0" y="1975500"/>
                  </a:moveTo>
                  <a:lnTo>
                    <a:pt x="3257549" y="0"/>
                  </a:lnTo>
                </a:path>
              </a:pathLst>
            </a:custGeom>
            <a:ln w="28574">
              <a:solidFill>
                <a:srgbClr val="000000"/>
              </a:solidFill>
              <a:prstDash val="lgDash"/>
            </a:ln>
          </p:spPr>
          <p:txBody>
            <a:bodyPr wrap="square" lIns="0" tIns="0" rIns="0" bIns="0" rtlCol="0"/>
            <a:lstStyle/>
            <a:p>
              <a:endParaRPr/>
            </a:p>
          </p:txBody>
        </p:sp>
        <p:sp>
          <p:nvSpPr>
            <p:cNvPr id="22" name="object 27"/>
            <p:cNvSpPr/>
            <p:nvPr/>
          </p:nvSpPr>
          <p:spPr>
            <a:xfrm>
              <a:off x="7085784" y="3148774"/>
              <a:ext cx="219074" cy="219074"/>
            </a:xfrm>
            <a:prstGeom prst="rect">
              <a:avLst/>
            </a:prstGeom>
            <a:blipFill>
              <a:blip r:embed="rId9" cstate="print"/>
              <a:stretch>
                <a:fillRect/>
              </a:stretch>
            </a:blipFill>
          </p:spPr>
          <p:txBody>
            <a:bodyPr wrap="square" lIns="0" tIns="0" rIns="0" bIns="0" rtlCol="0"/>
            <a:lstStyle/>
            <a:p>
              <a:endParaRPr/>
            </a:p>
          </p:txBody>
        </p:sp>
        <p:sp>
          <p:nvSpPr>
            <p:cNvPr id="23" name="object 28"/>
            <p:cNvSpPr/>
            <p:nvPr/>
          </p:nvSpPr>
          <p:spPr>
            <a:xfrm>
              <a:off x="7085784" y="1533212"/>
              <a:ext cx="219074" cy="219074"/>
            </a:xfrm>
            <a:prstGeom prst="rect">
              <a:avLst/>
            </a:prstGeom>
            <a:blipFill>
              <a:blip r:embed="rId10" cstate="print"/>
              <a:stretch>
                <a:fillRect/>
              </a:stretch>
            </a:blipFill>
          </p:spPr>
          <p:txBody>
            <a:bodyPr wrap="square" lIns="0" tIns="0" rIns="0" bIns="0" rtlCol="0"/>
            <a:lstStyle/>
            <a:p>
              <a:endParaRPr/>
            </a:p>
          </p:txBody>
        </p:sp>
        <p:sp>
          <p:nvSpPr>
            <p:cNvPr id="24" name="object 29"/>
            <p:cNvSpPr/>
            <p:nvPr/>
          </p:nvSpPr>
          <p:spPr>
            <a:xfrm>
              <a:off x="7195322" y="1738000"/>
              <a:ext cx="0" cy="1425575"/>
            </a:xfrm>
            <a:custGeom>
              <a:avLst/>
              <a:gdLst/>
              <a:ahLst/>
              <a:cxnLst/>
              <a:rect l="l" t="t" r="r" b="b"/>
              <a:pathLst>
                <a:path h="1425575">
                  <a:moveTo>
                    <a:pt x="0" y="0"/>
                  </a:moveTo>
                  <a:lnTo>
                    <a:pt x="0" y="1425061"/>
                  </a:lnTo>
                </a:path>
              </a:pathLst>
            </a:custGeom>
            <a:ln w="28574">
              <a:solidFill>
                <a:srgbClr val="000000"/>
              </a:solidFill>
              <a:prstDash val="lgDash"/>
            </a:ln>
          </p:spPr>
          <p:txBody>
            <a:bodyPr wrap="square" lIns="0" tIns="0" rIns="0" bIns="0" rtlCol="0"/>
            <a:lstStyle/>
            <a:p>
              <a:endParaRPr/>
            </a:p>
          </p:txBody>
        </p:sp>
        <p:sp>
          <p:nvSpPr>
            <p:cNvPr id="25" name="object 30"/>
            <p:cNvSpPr/>
            <p:nvPr/>
          </p:nvSpPr>
          <p:spPr>
            <a:xfrm>
              <a:off x="6353190" y="971306"/>
              <a:ext cx="0" cy="1184275"/>
            </a:xfrm>
            <a:custGeom>
              <a:avLst/>
              <a:gdLst/>
              <a:ahLst/>
              <a:cxnLst/>
              <a:rect l="l" t="t" r="r" b="b"/>
              <a:pathLst>
                <a:path h="1184275">
                  <a:moveTo>
                    <a:pt x="0" y="0"/>
                  </a:moveTo>
                  <a:lnTo>
                    <a:pt x="0" y="1184141"/>
                  </a:lnTo>
                </a:path>
              </a:pathLst>
            </a:custGeom>
            <a:ln w="28574">
              <a:solidFill>
                <a:srgbClr val="000000"/>
              </a:solidFill>
              <a:prstDash val="lgDash"/>
            </a:ln>
          </p:spPr>
          <p:txBody>
            <a:bodyPr wrap="square" lIns="0" tIns="0" rIns="0" bIns="0" rtlCol="0"/>
            <a:lstStyle/>
            <a:p>
              <a:endParaRPr/>
            </a:p>
          </p:txBody>
        </p:sp>
        <p:sp>
          <p:nvSpPr>
            <p:cNvPr id="26" name="object 31"/>
            <p:cNvSpPr/>
            <p:nvPr/>
          </p:nvSpPr>
          <p:spPr>
            <a:xfrm>
              <a:off x="6191250" y="2267199"/>
              <a:ext cx="0" cy="89535"/>
            </a:xfrm>
            <a:custGeom>
              <a:avLst/>
              <a:gdLst/>
              <a:ahLst/>
              <a:cxnLst/>
              <a:rect l="l" t="t" r="r" b="b"/>
              <a:pathLst>
                <a:path h="89535">
                  <a:moveTo>
                    <a:pt x="0" y="0"/>
                  </a:moveTo>
                  <a:lnTo>
                    <a:pt x="0" y="89153"/>
                  </a:lnTo>
                </a:path>
              </a:pathLst>
            </a:custGeom>
            <a:ln w="28574">
              <a:solidFill>
                <a:srgbClr val="000000"/>
              </a:solidFill>
              <a:prstDash val="lgDash"/>
            </a:ln>
          </p:spPr>
          <p:txBody>
            <a:bodyPr wrap="square" lIns="0" tIns="0" rIns="0" bIns="0" rtlCol="0"/>
            <a:lstStyle/>
            <a:p>
              <a:endParaRPr/>
            </a:p>
          </p:txBody>
        </p:sp>
        <p:sp>
          <p:nvSpPr>
            <p:cNvPr id="27" name="object 32"/>
            <p:cNvSpPr/>
            <p:nvPr/>
          </p:nvSpPr>
          <p:spPr>
            <a:xfrm>
              <a:off x="5753100" y="2155448"/>
              <a:ext cx="0" cy="361950"/>
            </a:xfrm>
            <a:custGeom>
              <a:avLst/>
              <a:gdLst/>
              <a:ahLst/>
              <a:cxnLst/>
              <a:rect l="l" t="t" r="r" b="b"/>
              <a:pathLst>
                <a:path h="361950">
                  <a:moveTo>
                    <a:pt x="0" y="0"/>
                  </a:moveTo>
                  <a:lnTo>
                    <a:pt x="0" y="361949"/>
                  </a:lnTo>
                </a:path>
              </a:pathLst>
            </a:custGeom>
            <a:ln w="28574">
              <a:solidFill>
                <a:srgbClr val="000000"/>
              </a:solidFill>
              <a:prstDash val="lgDash"/>
            </a:ln>
          </p:spPr>
          <p:txBody>
            <a:bodyPr wrap="square" lIns="0" tIns="0" rIns="0" bIns="0" rtlCol="0"/>
            <a:lstStyle/>
            <a:p>
              <a:endParaRPr/>
            </a:p>
          </p:txBody>
        </p:sp>
        <p:sp>
          <p:nvSpPr>
            <p:cNvPr id="28" name="object 33"/>
            <p:cNvSpPr/>
            <p:nvPr/>
          </p:nvSpPr>
          <p:spPr>
            <a:xfrm>
              <a:off x="5353050" y="2671572"/>
              <a:ext cx="0" cy="73025"/>
            </a:xfrm>
            <a:custGeom>
              <a:avLst/>
              <a:gdLst/>
              <a:ahLst/>
              <a:cxnLst/>
              <a:rect l="l" t="t" r="r" b="b"/>
              <a:pathLst>
                <a:path h="73025">
                  <a:moveTo>
                    <a:pt x="0" y="0"/>
                  </a:moveTo>
                  <a:lnTo>
                    <a:pt x="0" y="72902"/>
                  </a:lnTo>
                </a:path>
              </a:pathLst>
            </a:custGeom>
            <a:ln w="28574">
              <a:solidFill>
                <a:srgbClr val="000000"/>
              </a:solidFill>
              <a:prstDash val="lgDash"/>
            </a:ln>
          </p:spPr>
          <p:txBody>
            <a:bodyPr wrap="square" lIns="0" tIns="0" rIns="0" bIns="0" rtlCol="0"/>
            <a:lstStyle/>
            <a:p>
              <a:endParaRPr/>
            </a:p>
          </p:txBody>
        </p:sp>
        <p:sp>
          <p:nvSpPr>
            <p:cNvPr id="29" name="object 34"/>
            <p:cNvSpPr/>
            <p:nvPr/>
          </p:nvSpPr>
          <p:spPr>
            <a:xfrm>
              <a:off x="5353050" y="2743200"/>
              <a:ext cx="0" cy="175895"/>
            </a:xfrm>
            <a:custGeom>
              <a:avLst/>
              <a:gdLst/>
              <a:ahLst/>
              <a:cxnLst/>
              <a:rect l="l" t="t" r="r" b="b"/>
              <a:pathLst>
                <a:path h="175894">
                  <a:moveTo>
                    <a:pt x="0" y="0"/>
                  </a:moveTo>
                  <a:lnTo>
                    <a:pt x="0" y="175509"/>
                  </a:lnTo>
                </a:path>
              </a:pathLst>
            </a:custGeom>
            <a:ln w="28574">
              <a:solidFill>
                <a:srgbClr val="000000"/>
              </a:solidFill>
              <a:prstDash val="lgDash"/>
            </a:ln>
          </p:spPr>
          <p:txBody>
            <a:bodyPr wrap="square" lIns="0" tIns="0" rIns="0" bIns="0" rtlCol="0"/>
            <a:lstStyle/>
            <a:p>
              <a:endParaRPr/>
            </a:p>
          </p:txBody>
        </p:sp>
        <p:sp>
          <p:nvSpPr>
            <p:cNvPr id="30" name="object 35"/>
            <p:cNvSpPr/>
            <p:nvPr/>
          </p:nvSpPr>
          <p:spPr>
            <a:xfrm>
              <a:off x="4895850" y="3028950"/>
              <a:ext cx="3810" cy="229870"/>
            </a:xfrm>
            <a:custGeom>
              <a:avLst/>
              <a:gdLst/>
              <a:ahLst/>
              <a:cxnLst/>
              <a:rect l="l" t="t" r="r" b="b"/>
              <a:pathLst>
                <a:path w="3810" h="229870">
                  <a:moveTo>
                    <a:pt x="0" y="0"/>
                  </a:moveTo>
                  <a:lnTo>
                    <a:pt x="3444" y="229361"/>
                  </a:lnTo>
                </a:path>
              </a:pathLst>
            </a:custGeom>
            <a:ln w="28574">
              <a:solidFill>
                <a:srgbClr val="000000"/>
              </a:solidFill>
              <a:prstDash val="lgDash"/>
            </a:ln>
          </p:spPr>
          <p:txBody>
            <a:bodyPr wrap="square" lIns="0" tIns="0" rIns="0" bIns="0" rtlCol="0"/>
            <a:lstStyle/>
            <a:p>
              <a:endParaRPr/>
            </a:p>
          </p:txBody>
        </p:sp>
        <p:sp>
          <p:nvSpPr>
            <p:cNvPr id="31" name="object 36"/>
            <p:cNvSpPr/>
            <p:nvPr/>
          </p:nvSpPr>
          <p:spPr>
            <a:xfrm>
              <a:off x="4991100" y="2888229"/>
              <a:ext cx="0" cy="73025"/>
            </a:xfrm>
            <a:custGeom>
              <a:avLst/>
              <a:gdLst/>
              <a:ahLst/>
              <a:cxnLst/>
              <a:rect l="l" t="t" r="r" b="b"/>
              <a:pathLst>
                <a:path h="73025">
                  <a:moveTo>
                    <a:pt x="0" y="0"/>
                  </a:moveTo>
                  <a:lnTo>
                    <a:pt x="0" y="72902"/>
                  </a:lnTo>
                </a:path>
              </a:pathLst>
            </a:custGeom>
            <a:ln w="28574">
              <a:solidFill>
                <a:srgbClr val="000000"/>
              </a:solidFill>
              <a:prstDash val="lgDash"/>
            </a:ln>
          </p:spPr>
          <p:txBody>
            <a:bodyPr wrap="square" lIns="0" tIns="0" rIns="0" bIns="0" rtlCol="0"/>
            <a:lstStyle/>
            <a:p>
              <a:endParaRPr/>
            </a:p>
          </p:txBody>
        </p:sp>
        <p:sp>
          <p:nvSpPr>
            <p:cNvPr id="32" name="object 37"/>
            <p:cNvSpPr/>
            <p:nvPr/>
          </p:nvSpPr>
          <p:spPr>
            <a:xfrm>
              <a:off x="4689743" y="2707898"/>
              <a:ext cx="0" cy="403225"/>
            </a:xfrm>
            <a:custGeom>
              <a:avLst/>
              <a:gdLst/>
              <a:ahLst/>
              <a:cxnLst/>
              <a:rect l="l" t="t" r="r" b="b"/>
              <a:pathLst>
                <a:path h="403225">
                  <a:moveTo>
                    <a:pt x="0" y="0"/>
                  </a:moveTo>
                  <a:lnTo>
                    <a:pt x="0" y="402835"/>
                  </a:lnTo>
                </a:path>
              </a:pathLst>
            </a:custGeom>
            <a:ln w="28574">
              <a:solidFill>
                <a:srgbClr val="000000"/>
              </a:solidFill>
              <a:prstDash val="lgDash"/>
            </a:ln>
          </p:spPr>
          <p:txBody>
            <a:bodyPr wrap="square" lIns="0" tIns="0" rIns="0" bIns="0" rtlCol="0"/>
            <a:lstStyle/>
            <a:p>
              <a:endParaRPr/>
            </a:p>
          </p:txBody>
        </p:sp>
        <p:sp>
          <p:nvSpPr>
            <p:cNvPr id="33" name="object 38"/>
            <p:cNvSpPr/>
            <p:nvPr/>
          </p:nvSpPr>
          <p:spPr>
            <a:xfrm>
              <a:off x="6762750" y="1895215"/>
              <a:ext cx="0" cy="162560"/>
            </a:xfrm>
            <a:custGeom>
              <a:avLst/>
              <a:gdLst/>
              <a:ahLst/>
              <a:cxnLst/>
              <a:rect l="l" t="t" r="r" b="b"/>
              <a:pathLst>
                <a:path h="162560">
                  <a:moveTo>
                    <a:pt x="0" y="0"/>
                  </a:moveTo>
                  <a:lnTo>
                    <a:pt x="0" y="162184"/>
                  </a:lnTo>
                </a:path>
              </a:pathLst>
            </a:custGeom>
            <a:ln w="28574">
              <a:solidFill>
                <a:srgbClr val="000000"/>
              </a:solidFill>
              <a:prstDash val="lgDash"/>
            </a:ln>
          </p:spPr>
          <p:txBody>
            <a:bodyPr wrap="square" lIns="0" tIns="0" rIns="0" bIns="0" rtlCol="0"/>
            <a:lstStyle/>
            <a:p>
              <a:endParaRPr/>
            </a:p>
          </p:txBody>
        </p:sp>
        <p:sp>
          <p:nvSpPr>
            <p:cNvPr id="34" name="object 39"/>
            <p:cNvSpPr txBox="1"/>
            <p:nvPr/>
          </p:nvSpPr>
          <p:spPr>
            <a:xfrm>
              <a:off x="6133469" y="3487736"/>
              <a:ext cx="790575" cy="327025"/>
            </a:xfrm>
            <a:prstGeom prst="rect">
              <a:avLst/>
            </a:prstGeom>
          </p:spPr>
          <p:txBody>
            <a:bodyPr vert="horz" wrap="square" lIns="0" tIns="8255" rIns="0" bIns="0" rtlCol="0">
              <a:spAutoFit/>
            </a:bodyPr>
            <a:lstStyle/>
            <a:p>
              <a:pPr marL="250825" marR="5080" indent="-238760">
                <a:lnSpc>
                  <a:spcPct val="105400"/>
                </a:lnSpc>
                <a:spcBef>
                  <a:spcPts val="65"/>
                </a:spcBef>
              </a:pPr>
              <a:r>
                <a:rPr sz="950" spc="-70" dirty="0">
                  <a:solidFill>
                    <a:srgbClr val="5F4778"/>
                  </a:solidFill>
                  <a:latin typeface="Arial Black"/>
                  <a:cs typeface="Arial Black"/>
                </a:rPr>
                <a:t>Minimize </a:t>
              </a:r>
              <a:r>
                <a:rPr sz="950" spc="-60" dirty="0">
                  <a:solidFill>
                    <a:srgbClr val="5F4778"/>
                  </a:solidFill>
                  <a:latin typeface="Arial Black"/>
                  <a:cs typeface="Arial Black"/>
                </a:rPr>
                <a:t>the  </a:t>
              </a:r>
              <a:r>
                <a:rPr sz="950" spc="-55" dirty="0">
                  <a:solidFill>
                    <a:srgbClr val="5F4778"/>
                  </a:solidFill>
                  <a:latin typeface="Arial Black"/>
                  <a:cs typeface="Arial Black"/>
                </a:rPr>
                <a:t>error</a:t>
              </a:r>
              <a:endParaRPr sz="950">
                <a:latin typeface="Arial Black"/>
                <a:cs typeface="Arial Black"/>
              </a:endParaRPr>
            </a:p>
          </p:txBody>
        </p:sp>
      </p:grpSp>
    </p:spTree>
    <p:extLst>
      <p:ext uri="{BB962C8B-B14F-4D97-AF65-F5344CB8AC3E}">
        <p14:creationId xmlns:p14="http://schemas.microsoft.com/office/powerpoint/2010/main" val="2549455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to Create Linear Regression – equation to Predict Salary</a:t>
            </a:r>
          </a:p>
        </p:txBody>
      </p:sp>
      <p:sp>
        <p:nvSpPr>
          <p:cNvPr id="3" name="Slide Number Placeholder 2"/>
          <p:cNvSpPr>
            <a:spLocks noGrp="1"/>
          </p:cNvSpPr>
          <p:nvPr>
            <p:ph type="sldNum" sz="quarter" idx="12"/>
          </p:nvPr>
        </p:nvSpPr>
        <p:spPr/>
        <p:txBody>
          <a:bodyPr/>
          <a:lstStyle/>
          <a:p>
            <a:fld id="{B6F15528-21DE-4FAA-801E-634DDDAF4B2B}" type="slidenum">
              <a:rPr lang="en-IN" smtClean="0"/>
              <a:t>15</a:t>
            </a:fld>
            <a:endParaRPr lang="en-IN"/>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828800"/>
            <a:ext cx="33909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bject 21"/>
          <p:cNvSpPr txBox="1"/>
          <p:nvPr/>
        </p:nvSpPr>
        <p:spPr>
          <a:xfrm>
            <a:off x="6172200" y="2971800"/>
            <a:ext cx="814069" cy="231775"/>
          </a:xfrm>
          <a:prstGeom prst="rect">
            <a:avLst/>
          </a:prstGeom>
        </p:spPr>
        <p:txBody>
          <a:bodyPr vert="horz" wrap="square" lIns="0" tIns="12700" rIns="0" bIns="0" rtlCol="0">
            <a:spAutoFit/>
          </a:bodyPr>
          <a:lstStyle/>
          <a:p>
            <a:pPr marL="12700">
              <a:lnSpc>
                <a:spcPct val="100000"/>
              </a:lnSpc>
              <a:spcBef>
                <a:spcPts val="100"/>
              </a:spcBef>
            </a:pPr>
            <a:r>
              <a:rPr sz="1350" spc="-145" dirty="0">
                <a:solidFill>
                  <a:srgbClr val="6B9E24"/>
                </a:solidFill>
                <a:latin typeface="Arial Black"/>
                <a:cs typeface="Arial Black"/>
              </a:rPr>
              <a:t>y </a:t>
            </a:r>
            <a:r>
              <a:rPr sz="1350" spc="-120" dirty="0">
                <a:solidFill>
                  <a:srgbClr val="5F4778"/>
                </a:solidFill>
                <a:latin typeface="Arial Black"/>
                <a:cs typeface="Arial Black"/>
              </a:rPr>
              <a:t>= </a:t>
            </a:r>
            <a:r>
              <a:rPr sz="1350" spc="-135" dirty="0">
                <a:solidFill>
                  <a:srgbClr val="5F4778"/>
                </a:solidFill>
                <a:latin typeface="Arial Black"/>
                <a:cs typeface="Arial Black"/>
              </a:rPr>
              <a:t>mx </a:t>
            </a:r>
            <a:r>
              <a:rPr sz="1350" spc="-120" dirty="0">
                <a:solidFill>
                  <a:srgbClr val="5F4778"/>
                </a:solidFill>
                <a:latin typeface="Arial Black"/>
                <a:cs typeface="Arial Black"/>
              </a:rPr>
              <a:t>+</a:t>
            </a:r>
            <a:r>
              <a:rPr sz="1350" spc="-145" dirty="0">
                <a:solidFill>
                  <a:srgbClr val="5F4778"/>
                </a:solidFill>
                <a:latin typeface="Arial Black"/>
                <a:cs typeface="Arial Black"/>
              </a:rPr>
              <a:t> </a:t>
            </a:r>
            <a:r>
              <a:rPr sz="1350" spc="-260" dirty="0">
                <a:solidFill>
                  <a:srgbClr val="5F4778"/>
                </a:solidFill>
                <a:latin typeface="Arial Black"/>
                <a:cs typeface="Arial Black"/>
              </a:rPr>
              <a:t>c</a:t>
            </a:r>
            <a:endParaRPr sz="1350" dirty="0">
              <a:latin typeface="Arial Black"/>
              <a:cs typeface="Arial Black"/>
            </a:endParaRPr>
          </a:p>
        </p:txBody>
      </p:sp>
      <p:sp>
        <p:nvSpPr>
          <p:cNvPr id="4" name="Rectangle 3">
            <a:extLst>
              <a:ext uri="{FF2B5EF4-FFF2-40B4-BE49-F238E27FC236}">
                <a16:creationId xmlns:a16="http://schemas.microsoft.com/office/drawing/2014/main" id="{C4258036-D1ED-4FA9-81D7-F0EBD0C69525}"/>
              </a:ext>
            </a:extLst>
          </p:cNvPr>
          <p:cNvSpPr/>
          <p:nvPr/>
        </p:nvSpPr>
        <p:spPr>
          <a:xfrm>
            <a:off x="6091238" y="3257350"/>
            <a:ext cx="4576762" cy="646331"/>
          </a:xfrm>
          <a:prstGeom prst="rect">
            <a:avLst/>
          </a:prstGeom>
        </p:spPr>
        <p:txBody>
          <a:bodyPr wrap="square">
            <a:spAutoFit/>
          </a:bodyPr>
          <a:lstStyle/>
          <a:p>
            <a:r>
              <a:rPr lang="en-US" dirty="0"/>
              <a:t>The slope of the line is </a:t>
            </a:r>
            <a:r>
              <a:rPr lang="en-US" b="1" i="1" dirty="0"/>
              <a:t>m</a:t>
            </a:r>
            <a:r>
              <a:rPr lang="en-US" dirty="0"/>
              <a:t>, and </a:t>
            </a:r>
            <a:r>
              <a:rPr lang="en-US" b="1" i="1" dirty="0"/>
              <a:t>c</a:t>
            </a:r>
            <a:r>
              <a:rPr lang="en-US" dirty="0"/>
              <a:t> is the intercept (the value of </a:t>
            </a:r>
            <a:r>
              <a:rPr lang="en-US" b="1" i="1" dirty="0"/>
              <a:t>y</a:t>
            </a:r>
            <a:r>
              <a:rPr lang="en-US" dirty="0"/>
              <a:t> when </a:t>
            </a:r>
            <a:r>
              <a:rPr lang="en-US" b="1" i="1" dirty="0"/>
              <a:t>x</a:t>
            </a:r>
            <a:r>
              <a:rPr lang="en-US" dirty="0"/>
              <a:t> = 0).</a:t>
            </a:r>
            <a:endParaRPr lang="en-IN" dirty="0"/>
          </a:p>
        </p:txBody>
      </p:sp>
    </p:spTree>
    <p:extLst>
      <p:ext uri="{BB962C8B-B14F-4D97-AF65-F5344CB8AC3E}">
        <p14:creationId xmlns:p14="http://schemas.microsoft.com/office/powerpoint/2010/main" val="3080251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CFD37-35EC-4C4E-947B-D709ADAF75ED}"/>
              </a:ext>
            </a:extLst>
          </p:cNvPr>
          <p:cNvSpPr>
            <a:spLocks noGrp="1"/>
          </p:cNvSpPr>
          <p:nvPr>
            <p:ph type="title"/>
          </p:nvPr>
        </p:nvSpPr>
        <p:spPr/>
        <p:txBody>
          <a:bodyPr/>
          <a:lstStyle/>
          <a:p>
            <a:r>
              <a:rPr lang="en-IN" dirty="0"/>
              <a:t>Calculating THE Slope</a:t>
            </a:r>
          </a:p>
        </p:txBody>
      </p:sp>
      <p:sp>
        <p:nvSpPr>
          <p:cNvPr id="3" name="Slide Number Placeholder 2">
            <a:extLst>
              <a:ext uri="{FF2B5EF4-FFF2-40B4-BE49-F238E27FC236}">
                <a16:creationId xmlns:a16="http://schemas.microsoft.com/office/drawing/2014/main" id="{207999FB-ABC9-4E0C-884D-D224B60F9A65}"/>
              </a:ext>
            </a:extLst>
          </p:cNvPr>
          <p:cNvSpPr>
            <a:spLocks noGrp="1"/>
          </p:cNvSpPr>
          <p:nvPr>
            <p:ph type="sldNum" sz="quarter" idx="12"/>
          </p:nvPr>
        </p:nvSpPr>
        <p:spPr/>
        <p:txBody>
          <a:bodyPr/>
          <a:lstStyle/>
          <a:p>
            <a:fld id="{B6F15528-21DE-4FAA-801E-634DDDAF4B2B}" type="slidenum">
              <a:rPr lang="en-IN" smtClean="0"/>
              <a:t>16</a:t>
            </a:fld>
            <a:endParaRPr lang="en-IN"/>
          </a:p>
        </p:txBody>
      </p:sp>
      <p:pic>
        <p:nvPicPr>
          <p:cNvPr id="6" name="Picture 5">
            <a:extLst>
              <a:ext uri="{FF2B5EF4-FFF2-40B4-BE49-F238E27FC236}">
                <a16:creationId xmlns:a16="http://schemas.microsoft.com/office/drawing/2014/main" id="{1F197C75-6C4D-4622-B34B-48538FA69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500312"/>
            <a:ext cx="2466975" cy="1857375"/>
          </a:xfrm>
          <a:prstGeom prst="rect">
            <a:avLst/>
          </a:prstGeom>
        </p:spPr>
      </p:pic>
      <p:pic>
        <p:nvPicPr>
          <p:cNvPr id="8" name="Picture 7">
            <a:extLst>
              <a:ext uri="{FF2B5EF4-FFF2-40B4-BE49-F238E27FC236}">
                <a16:creationId xmlns:a16="http://schemas.microsoft.com/office/drawing/2014/main" id="{359C02EE-F208-4015-ABBF-25CB03DBA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0" y="2505075"/>
            <a:ext cx="2476500" cy="1847850"/>
          </a:xfrm>
          <a:prstGeom prst="rect">
            <a:avLst/>
          </a:prstGeom>
        </p:spPr>
      </p:pic>
    </p:spTree>
    <p:extLst>
      <p:ext uri="{BB962C8B-B14F-4D97-AF65-F5344CB8AC3E}">
        <p14:creationId xmlns:p14="http://schemas.microsoft.com/office/powerpoint/2010/main" val="1012740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A211C-765C-44A3-8B7B-5CD14AFAD7F1}"/>
              </a:ext>
            </a:extLst>
          </p:cNvPr>
          <p:cNvSpPr>
            <a:spLocks noGrp="1"/>
          </p:cNvSpPr>
          <p:nvPr>
            <p:ph type="title"/>
          </p:nvPr>
        </p:nvSpPr>
        <p:spPr/>
        <p:txBody>
          <a:bodyPr/>
          <a:lstStyle/>
          <a:p>
            <a:r>
              <a:rPr lang="en-IN" dirty="0"/>
              <a:t>How a Slope will Draw the Line</a:t>
            </a:r>
          </a:p>
        </p:txBody>
      </p:sp>
      <p:sp>
        <p:nvSpPr>
          <p:cNvPr id="3" name="Slide Number Placeholder 2">
            <a:extLst>
              <a:ext uri="{FF2B5EF4-FFF2-40B4-BE49-F238E27FC236}">
                <a16:creationId xmlns:a16="http://schemas.microsoft.com/office/drawing/2014/main" id="{F368ADC9-8FA7-4834-822D-66CE995BE813}"/>
              </a:ext>
            </a:extLst>
          </p:cNvPr>
          <p:cNvSpPr>
            <a:spLocks noGrp="1"/>
          </p:cNvSpPr>
          <p:nvPr>
            <p:ph type="sldNum" sz="quarter" idx="12"/>
          </p:nvPr>
        </p:nvSpPr>
        <p:spPr/>
        <p:txBody>
          <a:bodyPr/>
          <a:lstStyle/>
          <a:p>
            <a:fld id="{B6F15528-21DE-4FAA-801E-634DDDAF4B2B}" type="slidenum">
              <a:rPr lang="en-IN" smtClean="0"/>
              <a:t>17</a:t>
            </a:fld>
            <a:endParaRPr lang="en-IN"/>
          </a:p>
        </p:txBody>
      </p:sp>
      <p:pic>
        <p:nvPicPr>
          <p:cNvPr id="5" name="Picture 4">
            <a:extLst>
              <a:ext uri="{FF2B5EF4-FFF2-40B4-BE49-F238E27FC236}">
                <a16:creationId xmlns:a16="http://schemas.microsoft.com/office/drawing/2014/main" id="{2E0A2CFF-098A-491F-911E-E388CB23B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1704975"/>
            <a:ext cx="3810000" cy="3448050"/>
          </a:xfrm>
          <a:prstGeom prst="rect">
            <a:avLst/>
          </a:prstGeom>
        </p:spPr>
      </p:pic>
    </p:spTree>
    <p:extLst>
      <p:ext uri="{BB962C8B-B14F-4D97-AF65-F5344CB8AC3E}">
        <p14:creationId xmlns:p14="http://schemas.microsoft.com/office/powerpoint/2010/main" val="3084049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A211C-765C-44A3-8B7B-5CD14AFAD7F1}"/>
              </a:ext>
            </a:extLst>
          </p:cNvPr>
          <p:cNvSpPr>
            <a:spLocks noGrp="1"/>
          </p:cNvSpPr>
          <p:nvPr>
            <p:ph type="title"/>
          </p:nvPr>
        </p:nvSpPr>
        <p:spPr/>
        <p:txBody>
          <a:bodyPr/>
          <a:lstStyle/>
          <a:p>
            <a:r>
              <a:rPr lang="en-IN" dirty="0"/>
              <a:t>Least Squares Regression Line </a:t>
            </a:r>
          </a:p>
        </p:txBody>
      </p:sp>
      <p:sp>
        <p:nvSpPr>
          <p:cNvPr id="3" name="Slide Number Placeholder 2">
            <a:extLst>
              <a:ext uri="{FF2B5EF4-FFF2-40B4-BE49-F238E27FC236}">
                <a16:creationId xmlns:a16="http://schemas.microsoft.com/office/drawing/2014/main" id="{F368ADC9-8FA7-4834-822D-66CE995BE813}"/>
              </a:ext>
            </a:extLst>
          </p:cNvPr>
          <p:cNvSpPr>
            <a:spLocks noGrp="1"/>
          </p:cNvSpPr>
          <p:nvPr>
            <p:ph type="sldNum" sz="quarter" idx="12"/>
          </p:nvPr>
        </p:nvSpPr>
        <p:spPr/>
        <p:txBody>
          <a:bodyPr/>
          <a:lstStyle/>
          <a:p>
            <a:fld id="{B6F15528-21DE-4FAA-801E-634DDDAF4B2B}" type="slidenum">
              <a:rPr lang="en-IN" smtClean="0"/>
              <a:t>18</a:t>
            </a:fld>
            <a:endParaRPr lang="en-IN"/>
          </a:p>
        </p:txBody>
      </p:sp>
      <p:sp>
        <p:nvSpPr>
          <p:cNvPr id="4" name="TextBox 3">
            <a:extLst>
              <a:ext uri="{FF2B5EF4-FFF2-40B4-BE49-F238E27FC236}">
                <a16:creationId xmlns:a16="http://schemas.microsoft.com/office/drawing/2014/main" id="{15ECC67E-E69E-4B1D-B27B-22CC31D253B0}"/>
              </a:ext>
            </a:extLst>
          </p:cNvPr>
          <p:cNvSpPr txBox="1"/>
          <p:nvPr/>
        </p:nvSpPr>
        <p:spPr>
          <a:xfrm>
            <a:off x="314696" y="1371600"/>
            <a:ext cx="11049000" cy="1754326"/>
          </a:xfrm>
          <a:prstGeom prst="rect">
            <a:avLst/>
          </a:prstGeom>
          <a:noFill/>
        </p:spPr>
        <p:txBody>
          <a:bodyPr wrap="square" rtlCol="0">
            <a:spAutoFit/>
          </a:bodyPr>
          <a:lstStyle/>
          <a:p>
            <a:r>
              <a:rPr lang="en-US" dirty="0"/>
              <a:t>The Least Squares Regression Line is the line that makes the vertical distance from the data points to the regression line as small as possible. It’s called a “least squares” because the best line of fit is one that minimizes the variance (the sum of squares of the errors). </a:t>
            </a:r>
          </a:p>
          <a:p>
            <a:endParaRPr lang="en-US" dirty="0"/>
          </a:p>
          <a:p>
            <a:r>
              <a:rPr lang="en-US" dirty="0"/>
              <a:t>This can be a bit hard to visualize but the main point is you are aiming to find the equation that fits the points as closely as possible.</a:t>
            </a:r>
            <a:endParaRPr lang="en-IN" dirty="0"/>
          </a:p>
        </p:txBody>
      </p:sp>
      <p:pic>
        <p:nvPicPr>
          <p:cNvPr id="7" name="Picture 6">
            <a:extLst>
              <a:ext uri="{FF2B5EF4-FFF2-40B4-BE49-F238E27FC236}">
                <a16:creationId xmlns:a16="http://schemas.microsoft.com/office/drawing/2014/main" id="{39D6889C-E79E-42FE-9A86-702B2A376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4331" y="2931489"/>
            <a:ext cx="5981700" cy="3524250"/>
          </a:xfrm>
          <a:prstGeom prst="rect">
            <a:avLst/>
          </a:prstGeom>
        </p:spPr>
      </p:pic>
    </p:spTree>
    <p:extLst>
      <p:ext uri="{BB962C8B-B14F-4D97-AF65-F5344CB8AC3E}">
        <p14:creationId xmlns:p14="http://schemas.microsoft.com/office/powerpoint/2010/main" val="309784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611AE1-9D13-447B-BC6D-439BF1AD844B}"/>
              </a:ext>
            </a:extLst>
          </p:cNvPr>
          <p:cNvSpPr>
            <a:spLocks noGrp="1"/>
          </p:cNvSpPr>
          <p:nvPr>
            <p:ph type="ctrTitle"/>
          </p:nvPr>
        </p:nvSpPr>
        <p:spPr/>
        <p:txBody>
          <a:bodyPr/>
          <a:lstStyle/>
          <a:p>
            <a:r>
              <a:rPr lang="en-IN" dirty="0"/>
              <a:t>Predict Salary</a:t>
            </a:r>
          </a:p>
        </p:txBody>
      </p:sp>
      <p:sp>
        <p:nvSpPr>
          <p:cNvPr id="5" name="Subtitle 4">
            <a:extLst>
              <a:ext uri="{FF2B5EF4-FFF2-40B4-BE49-F238E27FC236}">
                <a16:creationId xmlns:a16="http://schemas.microsoft.com/office/drawing/2014/main" id="{8764BBC2-416F-43F8-B300-B161243A84B8}"/>
              </a:ext>
            </a:extLst>
          </p:cNvPr>
          <p:cNvSpPr>
            <a:spLocks noGrp="1"/>
          </p:cNvSpPr>
          <p:nvPr>
            <p:ph type="subTitle" idx="1"/>
          </p:nvPr>
        </p:nvSpPr>
        <p:spPr/>
        <p:txBody>
          <a:bodyPr/>
          <a:lstStyle/>
          <a:p>
            <a:r>
              <a:rPr lang="en-IN" dirty="0"/>
              <a:t>Using linear regression equation</a:t>
            </a:r>
          </a:p>
        </p:txBody>
      </p:sp>
      <p:sp>
        <p:nvSpPr>
          <p:cNvPr id="3" name="Slide Number Placeholder 2">
            <a:extLst>
              <a:ext uri="{FF2B5EF4-FFF2-40B4-BE49-F238E27FC236}">
                <a16:creationId xmlns:a16="http://schemas.microsoft.com/office/drawing/2014/main" id="{D0CABE13-20FE-4FAD-9979-7DCCB877BCFB}"/>
              </a:ext>
            </a:extLst>
          </p:cNvPr>
          <p:cNvSpPr>
            <a:spLocks noGrp="1"/>
          </p:cNvSpPr>
          <p:nvPr>
            <p:ph type="sldNum" sz="quarter" idx="12"/>
          </p:nvPr>
        </p:nvSpPr>
        <p:spPr/>
        <p:txBody>
          <a:bodyPr/>
          <a:lstStyle/>
          <a:p>
            <a:fld id="{B6F15528-21DE-4FAA-801E-634DDDAF4B2B}" type="slidenum">
              <a:rPr lang="en-IN" smtClean="0"/>
              <a:t>19</a:t>
            </a:fld>
            <a:endParaRPr lang="en-IN"/>
          </a:p>
        </p:txBody>
      </p:sp>
    </p:spTree>
    <p:extLst>
      <p:ext uri="{BB962C8B-B14F-4D97-AF65-F5344CB8AC3E}">
        <p14:creationId xmlns:p14="http://schemas.microsoft.com/office/powerpoint/2010/main" val="3556469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24600" y="1752600"/>
            <a:ext cx="5143500" cy="3349696"/>
          </a:xfrm>
        </p:spPr>
        <p:txBody>
          <a:bodyPr/>
          <a:lstStyle/>
          <a:p>
            <a:r>
              <a:rPr lang="en-IN" dirty="0"/>
              <a:t>Predict Applicants  Salary -  </a:t>
            </a:r>
            <a:br>
              <a:rPr lang="en-IN" dirty="0"/>
            </a:br>
            <a:endParaRPr lang="en-IN" dirty="0"/>
          </a:p>
        </p:txBody>
      </p:sp>
      <p:sp>
        <p:nvSpPr>
          <p:cNvPr id="5" name="Subtitle 4"/>
          <p:cNvSpPr>
            <a:spLocks noGrp="1"/>
          </p:cNvSpPr>
          <p:nvPr>
            <p:ph type="subTitle" idx="1"/>
          </p:nvPr>
        </p:nvSpPr>
        <p:spPr/>
        <p:txBody>
          <a:bodyPr/>
          <a:lstStyle/>
          <a:p>
            <a:r>
              <a:rPr lang="en-IN" dirty="0"/>
              <a:t>Using Linear Regression Algorithm</a:t>
            </a:r>
          </a:p>
        </p:txBody>
      </p:sp>
      <p:sp>
        <p:nvSpPr>
          <p:cNvPr id="6" name="Picture Placeholder 5"/>
          <p:cNvSpPr>
            <a:spLocks noGrp="1"/>
          </p:cNvSpPr>
          <p:nvPr>
            <p:ph type="pic" sz="quarter" idx="10"/>
          </p:nvPr>
        </p:nvSpPr>
        <p:spPr/>
      </p:sp>
      <p:sp>
        <p:nvSpPr>
          <p:cNvPr id="3" name="Slide Number Placeholder 2"/>
          <p:cNvSpPr>
            <a:spLocks noGrp="1"/>
          </p:cNvSpPr>
          <p:nvPr>
            <p:ph type="sldNum" sz="quarter" idx="12"/>
          </p:nvPr>
        </p:nvSpPr>
        <p:spPr/>
        <p:txBody>
          <a:bodyPr/>
          <a:lstStyle/>
          <a:p>
            <a:fld id="{B6F15528-21DE-4FAA-801E-634DDDAF4B2B}" type="slidenum">
              <a:rPr lang="en-IN" smtClean="0"/>
              <a:t>2</a:t>
            </a:fld>
            <a:endParaRPr lang="en-IN"/>
          </a:p>
        </p:txBody>
      </p:sp>
      <p:pic>
        <p:nvPicPr>
          <p:cNvPr id="7" name="Picture Placeholder 10" descr="city skyline">
            <a:extLst>
              <a:ext uri="{FF2B5EF4-FFF2-40B4-BE49-F238E27FC236}">
                <a16:creationId xmlns:a16="http://schemas.microsoft.com/office/drawing/2014/main" id="{7D4C27D5-7ECD-46BD-924A-BA7592B30559}"/>
              </a:ext>
            </a:extLst>
          </p:cNvPr>
          <p:cNvPicPr>
            <a:picLocks noChangeAspect="1"/>
          </p:cNvPicPr>
          <p:nvPr/>
        </p:nvPicPr>
        <p:blipFill>
          <a:blip r:embed="rId2" cstate="print">
            <a:extLst>
              <a:ext uri="{28A0092B-C50C-407E-A947-70E740481C1C}">
                <a14:useLocalDpi xmlns:a14="http://schemas.microsoft.com/office/drawing/2010/main"/>
              </a:ext>
            </a:extLst>
          </a:blip>
          <a:srcRect l="13061" r="13061"/>
          <a:stretch>
            <a:fillRect/>
          </a:stretch>
        </p:blipFill>
        <p:spPr>
          <a:xfrm>
            <a:off x="714139" y="733125"/>
            <a:ext cx="5305661" cy="5305661"/>
          </a:xfrm>
          <a:prstGeom prst="ellipse">
            <a:avLst/>
          </a:prstGeom>
          <a:solidFill>
            <a:schemeClr val="bg2"/>
          </a:solidFill>
        </p:spPr>
      </p:pic>
    </p:spTree>
    <p:extLst>
      <p:ext uri="{BB962C8B-B14F-4D97-AF65-F5344CB8AC3E}">
        <p14:creationId xmlns:p14="http://schemas.microsoft.com/office/powerpoint/2010/main" val="1872878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Predict  the Salary when input is Experience</a:t>
            </a:r>
          </a:p>
        </p:txBody>
      </p:sp>
      <p:sp>
        <p:nvSpPr>
          <p:cNvPr id="3" name="Slide Number Placeholder 2"/>
          <p:cNvSpPr>
            <a:spLocks noGrp="1"/>
          </p:cNvSpPr>
          <p:nvPr>
            <p:ph type="sldNum" sz="quarter" idx="12"/>
          </p:nvPr>
        </p:nvSpPr>
        <p:spPr/>
        <p:txBody>
          <a:bodyPr/>
          <a:lstStyle/>
          <a:p>
            <a:fld id="{B6F15528-21DE-4FAA-801E-634DDDAF4B2B}" type="slidenum">
              <a:rPr lang="en-IN" smtClean="0"/>
              <a:t>20</a:t>
            </a:fld>
            <a:endParaRPr lang="en-IN"/>
          </a:p>
        </p:txBody>
      </p:sp>
      <p:grpSp>
        <p:nvGrpSpPr>
          <p:cNvPr id="4" name="Group 3"/>
          <p:cNvGrpSpPr/>
          <p:nvPr/>
        </p:nvGrpSpPr>
        <p:grpSpPr>
          <a:xfrm>
            <a:off x="460061" y="1378645"/>
            <a:ext cx="5025452" cy="3210503"/>
            <a:chOff x="460061" y="1378645"/>
            <a:chExt cx="5025452" cy="3210503"/>
          </a:xfrm>
        </p:grpSpPr>
        <p:sp>
          <p:nvSpPr>
            <p:cNvPr id="5" name="object 4"/>
            <p:cNvSpPr/>
            <p:nvPr/>
          </p:nvSpPr>
          <p:spPr>
            <a:xfrm>
              <a:off x="628650" y="1658995"/>
              <a:ext cx="114300" cy="2606040"/>
            </a:xfrm>
            <a:custGeom>
              <a:avLst/>
              <a:gdLst/>
              <a:ahLst/>
              <a:cxnLst/>
              <a:rect l="l" t="t" r="r" b="b"/>
              <a:pathLst>
                <a:path w="114300" h="2606040">
                  <a:moveTo>
                    <a:pt x="76200" y="95250"/>
                  </a:moveTo>
                  <a:lnTo>
                    <a:pt x="38100" y="95250"/>
                  </a:lnTo>
                  <a:lnTo>
                    <a:pt x="38100" y="2605957"/>
                  </a:lnTo>
                  <a:lnTo>
                    <a:pt x="76200" y="2605957"/>
                  </a:lnTo>
                  <a:lnTo>
                    <a:pt x="76200" y="95250"/>
                  </a:lnTo>
                  <a:close/>
                </a:path>
                <a:path w="114300" h="2606040">
                  <a:moveTo>
                    <a:pt x="57150" y="0"/>
                  </a:moveTo>
                  <a:lnTo>
                    <a:pt x="0" y="114300"/>
                  </a:lnTo>
                  <a:lnTo>
                    <a:pt x="38100" y="114300"/>
                  </a:lnTo>
                  <a:lnTo>
                    <a:pt x="38100" y="95250"/>
                  </a:lnTo>
                  <a:lnTo>
                    <a:pt x="104775" y="95250"/>
                  </a:lnTo>
                  <a:lnTo>
                    <a:pt x="57150" y="0"/>
                  </a:lnTo>
                  <a:close/>
                </a:path>
                <a:path w="114300" h="2606040">
                  <a:moveTo>
                    <a:pt x="104775" y="95250"/>
                  </a:moveTo>
                  <a:lnTo>
                    <a:pt x="76200" y="95250"/>
                  </a:lnTo>
                  <a:lnTo>
                    <a:pt x="76200" y="114300"/>
                  </a:lnTo>
                  <a:lnTo>
                    <a:pt x="114300" y="114300"/>
                  </a:lnTo>
                  <a:lnTo>
                    <a:pt x="104775" y="95250"/>
                  </a:lnTo>
                  <a:close/>
                </a:path>
              </a:pathLst>
            </a:custGeom>
            <a:solidFill>
              <a:srgbClr val="6B9E24"/>
            </a:solidFill>
          </p:spPr>
          <p:txBody>
            <a:bodyPr wrap="square" lIns="0" tIns="0" rIns="0" bIns="0" rtlCol="0"/>
            <a:lstStyle/>
            <a:p>
              <a:endParaRPr/>
            </a:p>
          </p:txBody>
        </p:sp>
        <p:sp>
          <p:nvSpPr>
            <p:cNvPr id="6" name="object 5"/>
            <p:cNvSpPr/>
            <p:nvPr/>
          </p:nvSpPr>
          <p:spPr>
            <a:xfrm>
              <a:off x="666667" y="4225564"/>
              <a:ext cx="3753485" cy="114300"/>
            </a:xfrm>
            <a:custGeom>
              <a:avLst/>
              <a:gdLst/>
              <a:ahLst/>
              <a:cxnLst/>
              <a:rect l="l" t="t" r="r" b="b"/>
              <a:pathLst>
                <a:path w="3753485" h="114300">
                  <a:moveTo>
                    <a:pt x="3638876" y="0"/>
                  </a:moveTo>
                  <a:lnTo>
                    <a:pt x="3638713" y="38101"/>
                  </a:lnTo>
                  <a:lnTo>
                    <a:pt x="3657804" y="38194"/>
                  </a:lnTo>
                  <a:lnTo>
                    <a:pt x="3657560" y="76294"/>
                  </a:lnTo>
                  <a:lnTo>
                    <a:pt x="3638550" y="76294"/>
                  </a:lnTo>
                  <a:lnTo>
                    <a:pt x="3638388" y="114300"/>
                  </a:lnTo>
                  <a:lnTo>
                    <a:pt x="3715312" y="76294"/>
                  </a:lnTo>
                  <a:lnTo>
                    <a:pt x="3657560" y="76294"/>
                  </a:lnTo>
                  <a:lnTo>
                    <a:pt x="3715500" y="76201"/>
                  </a:lnTo>
                  <a:lnTo>
                    <a:pt x="3752932" y="57707"/>
                  </a:lnTo>
                  <a:lnTo>
                    <a:pt x="3638876" y="0"/>
                  </a:lnTo>
                  <a:close/>
                </a:path>
                <a:path w="3753485" h="114300">
                  <a:moveTo>
                    <a:pt x="3638713" y="38101"/>
                  </a:moveTo>
                  <a:lnTo>
                    <a:pt x="3638551" y="76201"/>
                  </a:lnTo>
                  <a:lnTo>
                    <a:pt x="3657560" y="76294"/>
                  </a:lnTo>
                  <a:lnTo>
                    <a:pt x="3657804" y="38194"/>
                  </a:lnTo>
                  <a:lnTo>
                    <a:pt x="3638713" y="38101"/>
                  </a:lnTo>
                  <a:close/>
                </a:path>
                <a:path w="3753485" h="114300">
                  <a:moveTo>
                    <a:pt x="164" y="20348"/>
                  </a:moveTo>
                  <a:lnTo>
                    <a:pt x="0" y="58448"/>
                  </a:lnTo>
                  <a:lnTo>
                    <a:pt x="3638551" y="76201"/>
                  </a:lnTo>
                  <a:lnTo>
                    <a:pt x="3638713" y="38101"/>
                  </a:lnTo>
                  <a:lnTo>
                    <a:pt x="164" y="20348"/>
                  </a:lnTo>
                  <a:close/>
                </a:path>
              </a:pathLst>
            </a:custGeom>
            <a:solidFill>
              <a:srgbClr val="F07F09"/>
            </a:solidFill>
          </p:spPr>
          <p:txBody>
            <a:bodyPr wrap="square" lIns="0" tIns="0" rIns="0" bIns="0" rtlCol="0"/>
            <a:lstStyle/>
            <a:p>
              <a:endParaRPr/>
            </a:p>
          </p:txBody>
        </p:sp>
        <p:sp>
          <p:nvSpPr>
            <p:cNvPr id="7" name="object 6"/>
            <p:cNvSpPr txBox="1"/>
            <p:nvPr/>
          </p:nvSpPr>
          <p:spPr>
            <a:xfrm>
              <a:off x="765493" y="1556763"/>
              <a:ext cx="507365" cy="275590"/>
            </a:xfrm>
            <a:prstGeom prst="rect">
              <a:avLst/>
            </a:prstGeom>
          </p:spPr>
          <p:txBody>
            <a:bodyPr vert="horz" wrap="square" lIns="0" tIns="15875" rIns="0" bIns="0" rtlCol="0">
              <a:spAutoFit/>
            </a:bodyPr>
            <a:lstStyle/>
            <a:p>
              <a:pPr marL="12700">
                <a:lnSpc>
                  <a:spcPct val="100000"/>
                </a:lnSpc>
                <a:spcBef>
                  <a:spcPts val="125"/>
                </a:spcBef>
              </a:pPr>
              <a:r>
                <a:rPr sz="800" b="0" spc="110" dirty="0">
                  <a:solidFill>
                    <a:srgbClr val="6B9E24"/>
                  </a:solidFill>
                  <a:latin typeface="Calibri Light"/>
                  <a:cs typeface="Calibri Light"/>
                </a:rPr>
                <a:t>D</a:t>
              </a:r>
              <a:r>
                <a:rPr sz="800" b="0" spc="50" dirty="0">
                  <a:solidFill>
                    <a:srgbClr val="6B9E24"/>
                  </a:solidFill>
                  <a:latin typeface="Calibri Light"/>
                  <a:cs typeface="Calibri Light"/>
                </a:rPr>
                <a:t>e</a:t>
              </a:r>
              <a:r>
                <a:rPr sz="800" b="0" spc="30" dirty="0">
                  <a:solidFill>
                    <a:srgbClr val="6B9E24"/>
                  </a:solidFill>
                  <a:latin typeface="Calibri Light"/>
                  <a:cs typeface="Calibri Light"/>
                </a:rPr>
                <a:t>p</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45" dirty="0">
                  <a:solidFill>
                    <a:srgbClr val="6B9E24"/>
                  </a:solidFill>
                  <a:latin typeface="Calibri Light"/>
                  <a:cs typeface="Calibri Light"/>
                </a:rPr>
                <a:t>d</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5" dirty="0">
                  <a:solidFill>
                    <a:srgbClr val="6B9E24"/>
                  </a:solidFill>
                  <a:latin typeface="Calibri Light"/>
                  <a:cs typeface="Calibri Light"/>
                </a:rPr>
                <a:t>t</a:t>
              </a:r>
              <a:endParaRPr sz="800" dirty="0">
                <a:latin typeface="Calibri Light"/>
                <a:cs typeface="Calibri Light"/>
              </a:endParaRPr>
            </a:p>
            <a:p>
              <a:pPr marL="12700">
                <a:lnSpc>
                  <a:spcPct val="100000"/>
                </a:lnSpc>
                <a:spcBef>
                  <a:spcPts val="15"/>
                </a:spcBef>
              </a:pPr>
              <a:r>
                <a:rPr sz="800" b="0" spc="25" dirty="0">
                  <a:solidFill>
                    <a:srgbClr val="6B9E24"/>
                  </a:solidFill>
                  <a:latin typeface="Calibri Light"/>
                  <a:cs typeface="Calibri Light"/>
                </a:rPr>
                <a:t>Variable</a:t>
              </a:r>
              <a:endParaRPr sz="800" dirty="0">
                <a:latin typeface="Calibri Light"/>
                <a:cs typeface="Calibri Light"/>
              </a:endParaRPr>
            </a:p>
          </p:txBody>
        </p:sp>
        <p:sp>
          <p:nvSpPr>
            <p:cNvPr id="8" name="object 7"/>
            <p:cNvSpPr txBox="1"/>
            <p:nvPr/>
          </p:nvSpPr>
          <p:spPr>
            <a:xfrm>
              <a:off x="4541269" y="4218939"/>
              <a:ext cx="944244" cy="344170"/>
            </a:xfrm>
            <a:prstGeom prst="rect">
              <a:avLst/>
            </a:prstGeom>
          </p:spPr>
          <p:txBody>
            <a:bodyPr vert="horz" wrap="square" lIns="0" tIns="12700" rIns="0" bIns="0" rtlCol="0">
              <a:spAutoFit/>
            </a:bodyPr>
            <a:lstStyle/>
            <a:p>
              <a:pPr marL="12700">
                <a:lnSpc>
                  <a:spcPts val="1580"/>
                </a:lnSpc>
                <a:spcBef>
                  <a:spcPts val="100"/>
                </a:spcBef>
              </a:pPr>
              <a:r>
                <a:rPr sz="1350" b="1" dirty="0">
                  <a:solidFill>
                    <a:srgbClr val="F07F09"/>
                  </a:solidFill>
                  <a:latin typeface="Calibri"/>
                  <a:cs typeface="Calibri"/>
                </a:rPr>
                <a:t>X</a:t>
              </a:r>
              <a:endParaRPr sz="1350" dirty="0">
                <a:latin typeface="Calibri"/>
                <a:cs typeface="Calibri"/>
              </a:endParaRPr>
            </a:p>
            <a:p>
              <a:pPr marL="32384">
                <a:lnSpc>
                  <a:spcPts val="919"/>
                </a:lnSpc>
              </a:pPr>
              <a:r>
                <a:rPr sz="800" b="0" spc="10" dirty="0">
                  <a:solidFill>
                    <a:srgbClr val="F07F09"/>
                  </a:solidFill>
                  <a:latin typeface="Calibri Light"/>
                  <a:cs typeface="Calibri Light"/>
                </a:rPr>
                <a:t>Independent</a:t>
              </a:r>
              <a:r>
                <a:rPr sz="800" b="0" spc="-105" dirty="0">
                  <a:solidFill>
                    <a:srgbClr val="F07F09"/>
                  </a:solidFill>
                  <a:latin typeface="Calibri Light"/>
                  <a:cs typeface="Calibri Light"/>
                </a:rPr>
                <a:t> </a:t>
              </a:r>
              <a:r>
                <a:rPr sz="800" b="0" dirty="0">
                  <a:solidFill>
                    <a:srgbClr val="F07F09"/>
                  </a:solidFill>
                  <a:latin typeface="Calibri Light"/>
                  <a:cs typeface="Calibri Light"/>
                </a:rPr>
                <a:t>Variable</a:t>
              </a:r>
              <a:endParaRPr sz="800" dirty="0">
                <a:latin typeface="Calibri Light"/>
                <a:cs typeface="Calibri Light"/>
              </a:endParaRPr>
            </a:p>
          </p:txBody>
        </p:sp>
        <p:sp>
          <p:nvSpPr>
            <p:cNvPr id="9" name="object 8"/>
            <p:cNvSpPr txBox="1"/>
            <p:nvPr/>
          </p:nvSpPr>
          <p:spPr>
            <a:xfrm>
              <a:off x="642299" y="1378645"/>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dirty="0">
                <a:latin typeface="Calibri"/>
                <a:cs typeface="Calibri"/>
              </a:endParaRPr>
            </a:p>
          </p:txBody>
        </p:sp>
        <p:sp>
          <p:nvSpPr>
            <p:cNvPr id="10" name="object 9"/>
            <p:cNvSpPr txBox="1"/>
            <p:nvPr/>
          </p:nvSpPr>
          <p:spPr>
            <a:xfrm>
              <a:off x="460061" y="1929448"/>
              <a:ext cx="145415" cy="2112645"/>
            </a:xfrm>
            <a:prstGeom prst="rect">
              <a:avLst/>
            </a:prstGeom>
          </p:spPr>
          <p:txBody>
            <a:bodyPr vert="horz" wrap="square" lIns="0" tIns="12700" rIns="0" bIns="0" rtlCol="0">
              <a:spAutoFit/>
            </a:bodyPr>
            <a:lstStyle/>
            <a:p>
              <a:pPr marL="15240">
                <a:lnSpc>
                  <a:spcPct val="100000"/>
                </a:lnSpc>
                <a:spcBef>
                  <a:spcPts val="100"/>
                </a:spcBef>
              </a:pPr>
              <a:r>
                <a:rPr sz="1650" dirty="0">
                  <a:solidFill>
                    <a:srgbClr val="6B9E24"/>
                  </a:solidFill>
                  <a:latin typeface="Cambria Math"/>
                  <a:cs typeface="Cambria Math"/>
                </a:rPr>
                <a:t>5</a:t>
              </a:r>
              <a:endParaRPr sz="1650">
                <a:latin typeface="Cambria Math"/>
                <a:cs typeface="Cambria Math"/>
              </a:endParaRPr>
            </a:p>
            <a:p>
              <a:pPr marL="15240">
                <a:lnSpc>
                  <a:spcPct val="100000"/>
                </a:lnSpc>
                <a:spcBef>
                  <a:spcPts val="1550"/>
                </a:spcBef>
              </a:pPr>
              <a:r>
                <a:rPr sz="1650" dirty="0">
                  <a:solidFill>
                    <a:srgbClr val="6B9E24"/>
                  </a:solidFill>
                  <a:latin typeface="Cambria Math"/>
                  <a:cs typeface="Cambria Math"/>
                </a:rPr>
                <a:t>4</a:t>
              </a:r>
              <a:endParaRPr sz="1650">
                <a:latin typeface="Cambria Math"/>
                <a:cs typeface="Cambria Math"/>
              </a:endParaRPr>
            </a:p>
            <a:p>
              <a:pPr marL="12700">
                <a:lnSpc>
                  <a:spcPct val="100000"/>
                </a:lnSpc>
                <a:spcBef>
                  <a:spcPts val="1545"/>
                </a:spcBef>
              </a:pPr>
              <a:r>
                <a:rPr sz="1650" dirty="0">
                  <a:solidFill>
                    <a:srgbClr val="6B9E24"/>
                  </a:solidFill>
                  <a:latin typeface="Cambria Math"/>
                  <a:cs typeface="Cambria Math"/>
                </a:rPr>
                <a:t>3</a:t>
              </a:r>
              <a:endParaRPr sz="1650">
                <a:latin typeface="Cambria Math"/>
                <a:cs typeface="Cambria Math"/>
              </a:endParaRPr>
            </a:p>
            <a:p>
              <a:pPr marL="12700">
                <a:lnSpc>
                  <a:spcPct val="100000"/>
                </a:lnSpc>
                <a:spcBef>
                  <a:spcPts val="1545"/>
                </a:spcBef>
              </a:pPr>
              <a:r>
                <a:rPr sz="1650" dirty="0">
                  <a:solidFill>
                    <a:srgbClr val="6B9E24"/>
                  </a:solidFill>
                  <a:latin typeface="Cambria Math"/>
                  <a:cs typeface="Cambria Math"/>
                </a:rPr>
                <a:t>2</a:t>
              </a:r>
              <a:endParaRPr sz="1650">
                <a:latin typeface="Cambria Math"/>
                <a:cs typeface="Cambria Math"/>
              </a:endParaRPr>
            </a:p>
            <a:p>
              <a:pPr>
                <a:lnSpc>
                  <a:spcPct val="100000"/>
                </a:lnSpc>
                <a:spcBef>
                  <a:spcPts val="50"/>
                </a:spcBef>
              </a:pPr>
              <a:endParaRPr sz="1600">
                <a:latin typeface="Times New Roman"/>
                <a:cs typeface="Times New Roman"/>
              </a:endParaRPr>
            </a:p>
            <a:p>
              <a:pPr marL="12700">
                <a:lnSpc>
                  <a:spcPct val="100000"/>
                </a:lnSpc>
              </a:pPr>
              <a:r>
                <a:rPr sz="1650" dirty="0">
                  <a:solidFill>
                    <a:srgbClr val="6B9E24"/>
                  </a:solidFill>
                  <a:latin typeface="Cambria Math"/>
                  <a:cs typeface="Cambria Math"/>
                </a:rPr>
                <a:t>1</a:t>
              </a:r>
              <a:endParaRPr sz="1650">
                <a:latin typeface="Cambria Math"/>
                <a:cs typeface="Cambria Math"/>
              </a:endParaRPr>
            </a:p>
          </p:txBody>
        </p:sp>
        <p:sp>
          <p:nvSpPr>
            <p:cNvPr id="11" name="object 10"/>
            <p:cNvSpPr txBox="1"/>
            <p:nvPr/>
          </p:nvSpPr>
          <p:spPr>
            <a:xfrm>
              <a:off x="599758" y="4311653"/>
              <a:ext cx="3054985" cy="277495"/>
            </a:xfrm>
            <a:prstGeom prst="rect">
              <a:avLst/>
            </a:prstGeom>
          </p:spPr>
          <p:txBody>
            <a:bodyPr vert="horz" wrap="square" lIns="0" tIns="12700" rIns="0" bIns="0" rtlCol="0">
              <a:spAutoFit/>
            </a:bodyPr>
            <a:lstStyle/>
            <a:p>
              <a:pPr marL="12700">
                <a:lnSpc>
                  <a:spcPct val="100000"/>
                </a:lnSpc>
                <a:spcBef>
                  <a:spcPts val="100"/>
                </a:spcBef>
                <a:tabLst>
                  <a:tab pos="462915" algn="l"/>
                  <a:tab pos="955675" algn="l"/>
                  <a:tab pos="1447800" algn="l"/>
                  <a:tab pos="1940560" algn="l"/>
                  <a:tab pos="2433320" algn="l"/>
                  <a:tab pos="2925445" algn="l"/>
                </a:tabLst>
              </a:pPr>
              <a:r>
                <a:rPr sz="1650" dirty="0">
                  <a:solidFill>
                    <a:srgbClr val="5F4778"/>
                  </a:solidFill>
                  <a:latin typeface="Cambria Math"/>
                  <a:cs typeface="Cambria Math"/>
                </a:rPr>
                <a:t>0</a:t>
              </a:r>
              <a:r>
                <a:rPr sz="1650" dirty="0">
                  <a:solidFill>
                    <a:srgbClr val="5F4778"/>
                  </a:solidFill>
                  <a:latin typeface="Times New Roman"/>
                  <a:cs typeface="Times New Roman"/>
                </a:rPr>
                <a:t>	</a:t>
              </a:r>
              <a:r>
                <a:rPr sz="1650" dirty="0">
                  <a:solidFill>
                    <a:srgbClr val="5F4778"/>
                  </a:solidFill>
                  <a:latin typeface="Cambria Math"/>
                  <a:cs typeface="Cambria Math"/>
                </a:rPr>
                <a:t>1</a:t>
              </a:r>
              <a:r>
                <a:rPr sz="1650" dirty="0">
                  <a:solidFill>
                    <a:srgbClr val="5F4778"/>
                  </a:solidFill>
                  <a:latin typeface="Times New Roman"/>
                  <a:cs typeface="Times New Roman"/>
                </a:rPr>
                <a:t>	</a:t>
              </a:r>
              <a:r>
                <a:rPr sz="1650" dirty="0">
                  <a:solidFill>
                    <a:srgbClr val="5F4778"/>
                  </a:solidFill>
                  <a:latin typeface="Cambria Math"/>
                  <a:cs typeface="Cambria Math"/>
                </a:rPr>
                <a:t>2</a:t>
              </a:r>
              <a:r>
                <a:rPr sz="1650" dirty="0">
                  <a:solidFill>
                    <a:srgbClr val="5F4778"/>
                  </a:solidFill>
                  <a:latin typeface="Times New Roman"/>
                  <a:cs typeface="Times New Roman"/>
                </a:rPr>
                <a:t>	</a:t>
              </a:r>
              <a:r>
                <a:rPr sz="1650" dirty="0">
                  <a:solidFill>
                    <a:srgbClr val="5F4778"/>
                  </a:solidFill>
                  <a:latin typeface="Cambria Math"/>
                  <a:cs typeface="Cambria Math"/>
                </a:rPr>
                <a:t>3</a:t>
              </a:r>
              <a:r>
                <a:rPr sz="1650" dirty="0">
                  <a:solidFill>
                    <a:srgbClr val="5F4778"/>
                  </a:solidFill>
                  <a:latin typeface="Times New Roman"/>
                  <a:cs typeface="Times New Roman"/>
                </a:rPr>
                <a:t>	</a:t>
              </a:r>
              <a:r>
                <a:rPr sz="1650" dirty="0">
                  <a:solidFill>
                    <a:srgbClr val="5F4778"/>
                  </a:solidFill>
                  <a:latin typeface="Cambria Math"/>
                  <a:cs typeface="Cambria Math"/>
                </a:rPr>
                <a:t>4</a:t>
              </a:r>
              <a:r>
                <a:rPr sz="1650" dirty="0">
                  <a:solidFill>
                    <a:srgbClr val="5F4778"/>
                  </a:solidFill>
                  <a:latin typeface="Times New Roman"/>
                  <a:cs typeface="Times New Roman"/>
                </a:rPr>
                <a:t>	</a:t>
              </a:r>
              <a:r>
                <a:rPr sz="1650" dirty="0">
                  <a:solidFill>
                    <a:srgbClr val="5F4778"/>
                  </a:solidFill>
                  <a:latin typeface="Cambria Math"/>
                  <a:cs typeface="Cambria Math"/>
                </a:rPr>
                <a:t>5</a:t>
              </a:r>
              <a:r>
                <a:rPr sz="1650" dirty="0">
                  <a:solidFill>
                    <a:srgbClr val="5F4778"/>
                  </a:solidFill>
                  <a:latin typeface="Times New Roman"/>
                  <a:cs typeface="Times New Roman"/>
                </a:rPr>
                <a:t>	</a:t>
              </a:r>
              <a:r>
                <a:rPr sz="1650" dirty="0">
                  <a:solidFill>
                    <a:srgbClr val="5F4778"/>
                  </a:solidFill>
                  <a:latin typeface="Cambria Math"/>
                  <a:cs typeface="Cambria Math"/>
                </a:rPr>
                <a:t>6</a:t>
              </a:r>
              <a:endParaRPr sz="1650">
                <a:latin typeface="Cambria Math"/>
                <a:cs typeface="Cambria Math"/>
              </a:endParaRPr>
            </a:p>
          </p:txBody>
        </p:sp>
      </p:grpSp>
      <p:grpSp>
        <p:nvGrpSpPr>
          <p:cNvPr id="20" name="Group 19">
            <a:extLst>
              <a:ext uri="{FF2B5EF4-FFF2-40B4-BE49-F238E27FC236}">
                <a16:creationId xmlns:a16="http://schemas.microsoft.com/office/drawing/2014/main" id="{B40D73AE-862E-4AB9-A37E-493C4363B983}"/>
              </a:ext>
            </a:extLst>
          </p:cNvPr>
          <p:cNvGrpSpPr/>
          <p:nvPr/>
        </p:nvGrpSpPr>
        <p:grpSpPr>
          <a:xfrm>
            <a:off x="7086600" y="1378645"/>
            <a:ext cx="2549204" cy="4941015"/>
            <a:chOff x="7086600" y="1378645"/>
            <a:chExt cx="2549204" cy="4941015"/>
          </a:xfrm>
        </p:grpSpPr>
        <p:pic>
          <p:nvPicPr>
            <p:cNvPr id="14" name="Picture 13">
              <a:extLst>
                <a:ext uri="{FF2B5EF4-FFF2-40B4-BE49-F238E27FC236}">
                  <a16:creationId xmlns:a16="http://schemas.microsoft.com/office/drawing/2014/main" id="{548B0CAE-10CC-4648-BD04-4B072963A588}"/>
                </a:ext>
              </a:extLst>
            </p:cNvPr>
            <p:cNvPicPr>
              <a:picLocks noChangeAspect="1"/>
            </p:cNvPicPr>
            <p:nvPr/>
          </p:nvPicPr>
          <p:blipFill>
            <a:blip r:embed="rId2"/>
            <a:stretch>
              <a:fillRect/>
            </a:stretch>
          </p:blipFill>
          <p:spPr>
            <a:xfrm>
              <a:off x="7098527" y="2119024"/>
              <a:ext cx="2408556" cy="4200636"/>
            </a:xfrm>
            <a:prstGeom prst="rect">
              <a:avLst/>
            </a:prstGeom>
          </p:spPr>
        </p:pic>
        <p:sp>
          <p:nvSpPr>
            <p:cNvPr id="16" name="object 7">
              <a:extLst>
                <a:ext uri="{FF2B5EF4-FFF2-40B4-BE49-F238E27FC236}">
                  <a16:creationId xmlns:a16="http://schemas.microsoft.com/office/drawing/2014/main" id="{CE9E3750-D16D-4239-9473-03F280373A61}"/>
                </a:ext>
              </a:extLst>
            </p:cNvPr>
            <p:cNvSpPr txBox="1"/>
            <p:nvPr/>
          </p:nvSpPr>
          <p:spPr>
            <a:xfrm>
              <a:off x="7086600" y="1415140"/>
              <a:ext cx="1371600" cy="656846"/>
            </a:xfrm>
            <a:prstGeom prst="rect">
              <a:avLst/>
            </a:prstGeom>
          </p:spPr>
          <p:txBody>
            <a:bodyPr vert="horz" wrap="square" lIns="0" tIns="12700" rIns="0" bIns="0" rtlCol="0">
              <a:spAutoFit/>
            </a:bodyPr>
            <a:lstStyle/>
            <a:p>
              <a:pPr marL="12700">
                <a:lnSpc>
                  <a:spcPts val="1580"/>
                </a:lnSpc>
                <a:spcBef>
                  <a:spcPts val="100"/>
                </a:spcBef>
              </a:pPr>
              <a:r>
                <a:rPr sz="1600" b="1" dirty="0">
                  <a:solidFill>
                    <a:srgbClr val="00B050"/>
                  </a:solidFill>
                  <a:latin typeface="Calibri"/>
                  <a:cs typeface="Calibri"/>
                </a:rPr>
                <a:t>X</a:t>
              </a:r>
              <a:r>
                <a:rPr lang="en-IN" sz="1600" dirty="0">
                  <a:solidFill>
                    <a:srgbClr val="00B050"/>
                  </a:solidFill>
                  <a:latin typeface="Calibri"/>
                  <a:cs typeface="Calibri"/>
                </a:rPr>
                <a:t> </a:t>
              </a:r>
              <a:r>
                <a:rPr sz="1600" b="0" spc="10" dirty="0">
                  <a:solidFill>
                    <a:srgbClr val="00B050"/>
                  </a:solidFill>
                  <a:latin typeface="Calibri Light"/>
                  <a:cs typeface="Calibri Light"/>
                </a:rPr>
                <a:t>Independent</a:t>
              </a:r>
              <a:endParaRPr lang="en-IN" sz="1600" b="0" spc="10" dirty="0">
                <a:solidFill>
                  <a:srgbClr val="00B050"/>
                </a:solidFill>
                <a:latin typeface="Calibri Light"/>
                <a:cs typeface="Calibri Light"/>
              </a:endParaRPr>
            </a:p>
            <a:p>
              <a:pPr marL="12700">
                <a:lnSpc>
                  <a:spcPts val="1580"/>
                </a:lnSpc>
                <a:spcBef>
                  <a:spcPts val="100"/>
                </a:spcBef>
              </a:pPr>
              <a:r>
                <a:rPr sz="1600" b="0" spc="-105" dirty="0">
                  <a:solidFill>
                    <a:srgbClr val="00B050"/>
                  </a:solidFill>
                  <a:latin typeface="Calibri Light"/>
                  <a:cs typeface="Calibri Light"/>
                </a:rPr>
                <a:t> </a:t>
              </a:r>
              <a:r>
                <a:rPr lang="en-IN" sz="1600" spc="-105" dirty="0">
                  <a:solidFill>
                    <a:srgbClr val="00B050"/>
                  </a:solidFill>
                  <a:latin typeface="Calibri Light"/>
                  <a:cs typeface="Calibri Light"/>
                </a:rPr>
                <a:t>V</a:t>
              </a:r>
              <a:r>
                <a:rPr lang="en-IN" sz="1600" b="0" dirty="0">
                  <a:solidFill>
                    <a:srgbClr val="00B050"/>
                  </a:solidFill>
                  <a:latin typeface="Calibri Light"/>
                  <a:cs typeface="Calibri Light"/>
                </a:rPr>
                <a:t>ariable</a:t>
              </a:r>
            </a:p>
            <a:p>
              <a:pPr marL="12700">
                <a:lnSpc>
                  <a:spcPts val="1580"/>
                </a:lnSpc>
                <a:spcBef>
                  <a:spcPts val="100"/>
                </a:spcBef>
              </a:pPr>
              <a:r>
                <a:rPr lang="en-IN" sz="1600" dirty="0">
                  <a:solidFill>
                    <a:srgbClr val="00B050"/>
                  </a:solidFill>
                  <a:latin typeface="Calibri Light"/>
                  <a:cs typeface="Calibri Light"/>
                </a:rPr>
                <a:t>Exp</a:t>
              </a:r>
              <a:endParaRPr sz="1600" dirty="0">
                <a:solidFill>
                  <a:srgbClr val="00B050"/>
                </a:solidFill>
                <a:latin typeface="Calibri Light"/>
                <a:cs typeface="Calibri Light"/>
              </a:endParaRPr>
            </a:p>
          </p:txBody>
        </p:sp>
        <p:sp>
          <p:nvSpPr>
            <p:cNvPr id="19" name="object 7">
              <a:extLst>
                <a:ext uri="{FF2B5EF4-FFF2-40B4-BE49-F238E27FC236}">
                  <a16:creationId xmlns:a16="http://schemas.microsoft.com/office/drawing/2014/main" id="{84F61F1B-1994-42B2-9C5E-9FC302E84EEC}"/>
                </a:ext>
              </a:extLst>
            </p:cNvPr>
            <p:cNvSpPr txBox="1"/>
            <p:nvPr/>
          </p:nvSpPr>
          <p:spPr>
            <a:xfrm>
              <a:off x="8492804" y="1378645"/>
              <a:ext cx="1143000" cy="656846"/>
            </a:xfrm>
            <a:prstGeom prst="rect">
              <a:avLst/>
            </a:prstGeom>
          </p:spPr>
          <p:txBody>
            <a:bodyPr vert="horz" wrap="square" lIns="0" tIns="12700" rIns="0" bIns="0" rtlCol="0">
              <a:spAutoFit/>
            </a:bodyPr>
            <a:lstStyle/>
            <a:p>
              <a:pPr marL="12700">
                <a:lnSpc>
                  <a:spcPts val="1580"/>
                </a:lnSpc>
                <a:spcBef>
                  <a:spcPts val="100"/>
                </a:spcBef>
              </a:pPr>
              <a:r>
                <a:rPr lang="en-IN" sz="1600" b="1" dirty="0">
                  <a:solidFill>
                    <a:srgbClr val="F07F09"/>
                  </a:solidFill>
                  <a:cs typeface="Calibri"/>
                </a:rPr>
                <a:t>Y</a:t>
              </a:r>
              <a:r>
                <a:rPr lang="en-IN" sz="1600" b="1" dirty="0">
                  <a:cs typeface="Calibri"/>
                </a:rPr>
                <a:t> </a:t>
              </a:r>
              <a:r>
                <a:rPr lang="en-IN" sz="1600" spc="10" dirty="0">
                  <a:solidFill>
                    <a:srgbClr val="F07F09"/>
                  </a:solidFill>
                  <a:cs typeface="Calibri Light"/>
                </a:rPr>
                <a:t>Dependent </a:t>
              </a:r>
            </a:p>
            <a:p>
              <a:pPr marL="12700">
                <a:lnSpc>
                  <a:spcPts val="1580"/>
                </a:lnSpc>
                <a:spcBef>
                  <a:spcPts val="100"/>
                </a:spcBef>
              </a:pPr>
              <a:r>
                <a:rPr lang="en-IN" sz="1600" spc="10" dirty="0">
                  <a:solidFill>
                    <a:srgbClr val="F07F09"/>
                  </a:solidFill>
                  <a:cs typeface="Calibri Light"/>
                </a:rPr>
                <a:t>V</a:t>
              </a:r>
              <a:r>
                <a:rPr lang="en-IN" sz="1600" b="0" dirty="0">
                  <a:solidFill>
                    <a:srgbClr val="F07F09"/>
                  </a:solidFill>
                  <a:cs typeface="Calibri Light"/>
                </a:rPr>
                <a:t>ariable</a:t>
              </a:r>
            </a:p>
            <a:p>
              <a:pPr marL="12700">
                <a:lnSpc>
                  <a:spcPts val="1580"/>
                </a:lnSpc>
                <a:spcBef>
                  <a:spcPts val="100"/>
                </a:spcBef>
              </a:pPr>
              <a:r>
                <a:rPr lang="en-IN" sz="1600" dirty="0">
                  <a:solidFill>
                    <a:srgbClr val="F07F09"/>
                  </a:solidFill>
                  <a:cs typeface="Calibri Light"/>
                </a:rPr>
                <a:t>$Salary</a:t>
              </a:r>
              <a:endParaRPr sz="1600" dirty="0">
                <a:cs typeface="Calibri Light"/>
              </a:endParaRPr>
            </a:p>
          </p:txBody>
        </p:sp>
      </p:grpSp>
    </p:spTree>
    <p:extLst>
      <p:ext uri="{BB962C8B-B14F-4D97-AF65-F5344CB8AC3E}">
        <p14:creationId xmlns:p14="http://schemas.microsoft.com/office/powerpoint/2010/main" val="1867309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Predict  the Salary when input is Experience</a:t>
            </a:r>
          </a:p>
        </p:txBody>
      </p:sp>
      <p:sp>
        <p:nvSpPr>
          <p:cNvPr id="3" name="Slide Number Placeholder 2"/>
          <p:cNvSpPr>
            <a:spLocks noGrp="1"/>
          </p:cNvSpPr>
          <p:nvPr>
            <p:ph type="sldNum" sz="quarter" idx="12"/>
          </p:nvPr>
        </p:nvSpPr>
        <p:spPr/>
        <p:txBody>
          <a:bodyPr/>
          <a:lstStyle/>
          <a:p>
            <a:fld id="{B6F15528-21DE-4FAA-801E-634DDDAF4B2B}" type="slidenum">
              <a:rPr lang="en-IN" smtClean="0"/>
              <a:t>21</a:t>
            </a:fld>
            <a:endParaRPr lang="en-IN"/>
          </a:p>
        </p:txBody>
      </p:sp>
      <p:graphicFrame>
        <p:nvGraphicFramePr>
          <p:cNvPr id="15" name="Chart 14">
            <a:extLst>
              <a:ext uri="{FF2B5EF4-FFF2-40B4-BE49-F238E27FC236}">
                <a16:creationId xmlns:a16="http://schemas.microsoft.com/office/drawing/2014/main" id="{47B85DC4-5B9A-4FD3-979E-87498889FC14}"/>
              </a:ext>
            </a:extLst>
          </p:cNvPr>
          <p:cNvGraphicFramePr>
            <a:graphicFrameLocks/>
          </p:cNvGraphicFramePr>
          <p:nvPr>
            <p:extLst>
              <p:ext uri="{D42A27DB-BD31-4B8C-83A1-F6EECF244321}">
                <p14:modId xmlns:p14="http://schemas.microsoft.com/office/powerpoint/2010/main" val="3511787470"/>
              </p:ext>
            </p:extLst>
          </p:nvPr>
        </p:nvGraphicFramePr>
        <p:xfrm>
          <a:off x="768953" y="160020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16" name="object 6">
            <a:extLst>
              <a:ext uri="{FF2B5EF4-FFF2-40B4-BE49-F238E27FC236}">
                <a16:creationId xmlns:a16="http://schemas.microsoft.com/office/drawing/2014/main" id="{87A307FD-D8B1-4003-81AF-A913A4A2EB75}"/>
              </a:ext>
            </a:extLst>
          </p:cNvPr>
          <p:cNvSpPr txBox="1"/>
          <p:nvPr/>
        </p:nvSpPr>
        <p:spPr>
          <a:xfrm>
            <a:off x="609600" y="1535602"/>
            <a:ext cx="888365" cy="367408"/>
          </a:xfrm>
          <a:prstGeom prst="rect">
            <a:avLst/>
          </a:prstGeom>
        </p:spPr>
        <p:txBody>
          <a:bodyPr vert="horz" wrap="square" lIns="0" tIns="15875" rIns="0" bIns="0" rtlCol="0">
            <a:spAutoFit/>
          </a:bodyPr>
          <a:lstStyle/>
          <a:p>
            <a:pPr marL="12700">
              <a:lnSpc>
                <a:spcPct val="100000"/>
              </a:lnSpc>
              <a:spcBef>
                <a:spcPts val="125"/>
              </a:spcBef>
            </a:pPr>
            <a:r>
              <a:rPr lang="en-IN" sz="1400" b="1" spc="110" dirty="0">
                <a:solidFill>
                  <a:srgbClr val="6B9E24"/>
                </a:solidFill>
                <a:latin typeface="Calibri Light"/>
                <a:cs typeface="Calibri Light"/>
              </a:rPr>
              <a:t>Y</a:t>
            </a:r>
          </a:p>
          <a:p>
            <a:pPr marL="12700">
              <a:lnSpc>
                <a:spcPct val="100000"/>
              </a:lnSpc>
              <a:spcBef>
                <a:spcPts val="125"/>
              </a:spcBef>
            </a:pPr>
            <a:r>
              <a:rPr sz="800" b="0" spc="110" dirty="0">
                <a:solidFill>
                  <a:srgbClr val="6B9E24"/>
                </a:solidFill>
                <a:latin typeface="Calibri Light"/>
                <a:cs typeface="Calibri Light"/>
              </a:rPr>
              <a:t>D</a:t>
            </a:r>
            <a:r>
              <a:rPr sz="800" b="0" spc="50" dirty="0">
                <a:solidFill>
                  <a:srgbClr val="6B9E24"/>
                </a:solidFill>
                <a:latin typeface="Calibri Light"/>
                <a:cs typeface="Calibri Light"/>
              </a:rPr>
              <a:t>e</a:t>
            </a:r>
            <a:r>
              <a:rPr sz="800" b="0" spc="30" dirty="0">
                <a:solidFill>
                  <a:srgbClr val="6B9E24"/>
                </a:solidFill>
                <a:latin typeface="Calibri Light"/>
                <a:cs typeface="Calibri Light"/>
              </a:rPr>
              <a:t>p</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45" dirty="0">
                <a:solidFill>
                  <a:srgbClr val="6B9E24"/>
                </a:solidFill>
                <a:latin typeface="Calibri Light"/>
                <a:cs typeface="Calibri Light"/>
              </a:rPr>
              <a:t>d</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5" dirty="0">
                <a:solidFill>
                  <a:srgbClr val="6B9E24"/>
                </a:solidFill>
                <a:latin typeface="Calibri Light"/>
                <a:cs typeface="Calibri Light"/>
              </a:rPr>
              <a:t>t</a:t>
            </a:r>
            <a:r>
              <a:rPr lang="en-IN" sz="800" dirty="0">
                <a:latin typeface="Calibri Light"/>
                <a:cs typeface="Calibri Light"/>
              </a:rPr>
              <a:t> </a:t>
            </a:r>
            <a:r>
              <a:rPr sz="800" b="0" spc="25" dirty="0">
                <a:solidFill>
                  <a:srgbClr val="6B9E24"/>
                </a:solidFill>
                <a:latin typeface="Calibri Light"/>
                <a:cs typeface="Calibri Light"/>
              </a:rPr>
              <a:t>Variable</a:t>
            </a:r>
            <a:endParaRPr sz="800" dirty="0">
              <a:latin typeface="Calibri Light"/>
              <a:cs typeface="Calibri Light"/>
            </a:endParaRPr>
          </a:p>
        </p:txBody>
      </p:sp>
      <p:sp>
        <p:nvSpPr>
          <p:cNvPr id="18" name="object 7">
            <a:extLst>
              <a:ext uri="{FF2B5EF4-FFF2-40B4-BE49-F238E27FC236}">
                <a16:creationId xmlns:a16="http://schemas.microsoft.com/office/drawing/2014/main" id="{852F3B33-4ACA-4D71-8A8B-61CDE76E9B38}"/>
              </a:ext>
            </a:extLst>
          </p:cNvPr>
          <p:cNvSpPr txBox="1"/>
          <p:nvPr/>
        </p:nvSpPr>
        <p:spPr>
          <a:xfrm>
            <a:off x="2971800" y="4235913"/>
            <a:ext cx="944244" cy="344170"/>
          </a:xfrm>
          <a:prstGeom prst="rect">
            <a:avLst/>
          </a:prstGeom>
        </p:spPr>
        <p:txBody>
          <a:bodyPr vert="horz" wrap="square" lIns="0" tIns="12700" rIns="0" bIns="0" rtlCol="0">
            <a:spAutoFit/>
          </a:bodyPr>
          <a:lstStyle/>
          <a:p>
            <a:pPr marL="12700">
              <a:lnSpc>
                <a:spcPts val="1580"/>
              </a:lnSpc>
              <a:spcBef>
                <a:spcPts val="100"/>
              </a:spcBef>
            </a:pPr>
            <a:r>
              <a:rPr sz="1350" b="1" dirty="0">
                <a:solidFill>
                  <a:srgbClr val="F07F09"/>
                </a:solidFill>
                <a:latin typeface="Calibri"/>
                <a:cs typeface="Calibri"/>
              </a:rPr>
              <a:t>X</a:t>
            </a:r>
            <a:endParaRPr sz="1350" dirty="0">
              <a:latin typeface="Calibri"/>
              <a:cs typeface="Calibri"/>
            </a:endParaRPr>
          </a:p>
          <a:p>
            <a:pPr marL="32384">
              <a:lnSpc>
                <a:spcPts val="919"/>
              </a:lnSpc>
            </a:pPr>
            <a:r>
              <a:rPr sz="800" b="0" spc="10" dirty="0">
                <a:solidFill>
                  <a:srgbClr val="F07F09"/>
                </a:solidFill>
                <a:latin typeface="Calibri Light"/>
                <a:cs typeface="Calibri Light"/>
              </a:rPr>
              <a:t>Independent</a:t>
            </a:r>
            <a:r>
              <a:rPr sz="800" b="0" spc="-105" dirty="0">
                <a:solidFill>
                  <a:srgbClr val="F07F09"/>
                </a:solidFill>
                <a:latin typeface="Calibri Light"/>
                <a:cs typeface="Calibri Light"/>
              </a:rPr>
              <a:t> </a:t>
            </a:r>
            <a:r>
              <a:rPr sz="800" b="0" dirty="0">
                <a:solidFill>
                  <a:srgbClr val="F07F09"/>
                </a:solidFill>
                <a:latin typeface="Calibri Light"/>
                <a:cs typeface="Calibri Light"/>
              </a:rPr>
              <a:t>Variable</a:t>
            </a:r>
            <a:endParaRPr sz="800" dirty="0">
              <a:latin typeface="Calibri Light"/>
              <a:cs typeface="Calibri Light"/>
            </a:endParaRPr>
          </a:p>
        </p:txBody>
      </p:sp>
      <p:grpSp>
        <p:nvGrpSpPr>
          <p:cNvPr id="19" name="Group 18">
            <a:extLst>
              <a:ext uri="{FF2B5EF4-FFF2-40B4-BE49-F238E27FC236}">
                <a16:creationId xmlns:a16="http://schemas.microsoft.com/office/drawing/2014/main" id="{BE32BE33-91AD-454A-AEF9-D42197BD1E7C}"/>
              </a:ext>
            </a:extLst>
          </p:cNvPr>
          <p:cNvGrpSpPr/>
          <p:nvPr/>
        </p:nvGrpSpPr>
        <p:grpSpPr>
          <a:xfrm>
            <a:off x="7086600" y="1378645"/>
            <a:ext cx="2549204" cy="4941015"/>
            <a:chOff x="7086600" y="1378645"/>
            <a:chExt cx="2549204" cy="4941015"/>
          </a:xfrm>
        </p:grpSpPr>
        <p:pic>
          <p:nvPicPr>
            <p:cNvPr id="20" name="Picture 19">
              <a:extLst>
                <a:ext uri="{FF2B5EF4-FFF2-40B4-BE49-F238E27FC236}">
                  <a16:creationId xmlns:a16="http://schemas.microsoft.com/office/drawing/2014/main" id="{3F704633-24B3-41A3-8372-C7DD8AF3EC53}"/>
                </a:ext>
              </a:extLst>
            </p:cNvPr>
            <p:cNvPicPr>
              <a:picLocks noChangeAspect="1"/>
            </p:cNvPicPr>
            <p:nvPr/>
          </p:nvPicPr>
          <p:blipFill>
            <a:blip r:embed="rId3"/>
            <a:stretch>
              <a:fillRect/>
            </a:stretch>
          </p:blipFill>
          <p:spPr>
            <a:xfrm>
              <a:off x="7098527" y="2119024"/>
              <a:ext cx="2408556" cy="4200636"/>
            </a:xfrm>
            <a:prstGeom prst="rect">
              <a:avLst/>
            </a:prstGeom>
          </p:spPr>
        </p:pic>
        <p:sp>
          <p:nvSpPr>
            <p:cNvPr id="21" name="object 7">
              <a:extLst>
                <a:ext uri="{FF2B5EF4-FFF2-40B4-BE49-F238E27FC236}">
                  <a16:creationId xmlns:a16="http://schemas.microsoft.com/office/drawing/2014/main" id="{93BC42EE-07F1-4536-9FBA-5C5BF33BCC52}"/>
                </a:ext>
              </a:extLst>
            </p:cNvPr>
            <p:cNvSpPr txBox="1"/>
            <p:nvPr/>
          </p:nvSpPr>
          <p:spPr>
            <a:xfrm>
              <a:off x="7086600" y="1415140"/>
              <a:ext cx="1371600" cy="656846"/>
            </a:xfrm>
            <a:prstGeom prst="rect">
              <a:avLst/>
            </a:prstGeom>
          </p:spPr>
          <p:txBody>
            <a:bodyPr vert="horz" wrap="square" lIns="0" tIns="12700" rIns="0" bIns="0" rtlCol="0">
              <a:spAutoFit/>
            </a:bodyPr>
            <a:lstStyle/>
            <a:p>
              <a:pPr marL="12700">
                <a:lnSpc>
                  <a:spcPts val="1580"/>
                </a:lnSpc>
                <a:spcBef>
                  <a:spcPts val="100"/>
                </a:spcBef>
              </a:pPr>
              <a:r>
                <a:rPr sz="1600" b="1" dirty="0">
                  <a:solidFill>
                    <a:srgbClr val="00B050"/>
                  </a:solidFill>
                  <a:latin typeface="Calibri"/>
                  <a:cs typeface="Calibri"/>
                </a:rPr>
                <a:t>X</a:t>
              </a:r>
              <a:r>
                <a:rPr lang="en-IN" sz="1600" dirty="0">
                  <a:solidFill>
                    <a:srgbClr val="00B050"/>
                  </a:solidFill>
                  <a:latin typeface="Calibri"/>
                  <a:cs typeface="Calibri"/>
                </a:rPr>
                <a:t> </a:t>
              </a:r>
              <a:r>
                <a:rPr sz="1600" b="0" spc="10" dirty="0">
                  <a:solidFill>
                    <a:srgbClr val="00B050"/>
                  </a:solidFill>
                  <a:latin typeface="Calibri Light"/>
                  <a:cs typeface="Calibri Light"/>
                </a:rPr>
                <a:t>Independent</a:t>
              </a:r>
              <a:endParaRPr lang="en-IN" sz="1600" b="0" spc="10" dirty="0">
                <a:solidFill>
                  <a:srgbClr val="00B050"/>
                </a:solidFill>
                <a:latin typeface="Calibri Light"/>
                <a:cs typeface="Calibri Light"/>
              </a:endParaRPr>
            </a:p>
            <a:p>
              <a:pPr marL="12700">
                <a:lnSpc>
                  <a:spcPts val="1580"/>
                </a:lnSpc>
                <a:spcBef>
                  <a:spcPts val="100"/>
                </a:spcBef>
              </a:pPr>
              <a:r>
                <a:rPr sz="1600" b="0" spc="-105" dirty="0">
                  <a:solidFill>
                    <a:srgbClr val="00B050"/>
                  </a:solidFill>
                  <a:latin typeface="Calibri Light"/>
                  <a:cs typeface="Calibri Light"/>
                </a:rPr>
                <a:t> </a:t>
              </a:r>
              <a:r>
                <a:rPr lang="en-IN" sz="1600" spc="-105" dirty="0">
                  <a:solidFill>
                    <a:srgbClr val="00B050"/>
                  </a:solidFill>
                  <a:latin typeface="Calibri Light"/>
                  <a:cs typeface="Calibri Light"/>
                </a:rPr>
                <a:t>V</a:t>
              </a:r>
              <a:r>
                <a:rPr lang="en-IN" sz="1600" b="0" dirty="0">
                  <a:solidFill>
                    <a:srgbClr val="00B050"/>
                  </a:solidFill>
                  <a:latin typeface="Calibri Light"/>
                  <a:cs typeface="Calibri Light"/>
                </a:rPr>
                <a:t>ariable</a:t>
              </a:r>
            </a:p>
            <a:p>
              <a:pPr marL="12700">
                <a:lnSpc>
                  <a:spcPts val="1580"/>
                </a:lnSpc>
                <a:spcBef>
                  <a:spcPts val="100"/>
                </a:spcBef>
              </a:pPr>
              <a:r>
                <a:rPr lang="en-IN" sz="1600" dirty="0">
                  <a:solidFill>
                    <a:srgbClr val="00B050"/>
                  </a:solidFill>
                  <a:latin typeface="Calibri Light"/>
                  <a:cs typeface="Calibri Light"/>
                </a:rPr>
                <a:t>Exp</a:t>
              </a:r>
              <a:endParaRPr sz="1600" dirty="0">
                <a:solidFill>
                  <a:srgbClr val="00B050"/>
                </a:solidFill>
                <a:latin typeface="Calibri Light"/>
                <a:cs typeface="Calibri Light"/>
              </a:endParaRPr>
            </a:p>
          </p:txBody>
        </p:sp>
        <p:sp>
          <p:nvSpPr>
            <p:cNvPr id="22" name="object 7">
              <a:extLst>
                <a:ext uri="{FF2B5EF4-FFF2-40B4-BE49-F238E27FC236}">
                  <a16:creationId xmlns:a16="http://schemas.microsoft.com/office/drawing/2014/main" id="{B8A1BFA0-3BAA-472D-9AD9-9EF6E6558DB4}"/>
                </a:ext>
              </a:extLst>
            </p:cNvPr>
            <p:cNvSpPr txBox="1"/>
            <p:nvPr/>
          </p:nvSpPr>
          <p:spPr>
            <a:xfrm>
              <a:off x="8492804" y="1378645"/>
              <a:ext cx="1143000" cy="656846"/>
            </a:xfrm>
            <a:prstGeom prst="rect">
              <a:avLst/>
            </a:prstGeom>
          </p:spPr>
          <p:txBody>
            <a:bodyPr vert="horz" wrap="square" lIns="0" tIns="12700" rIns="0" bIns="0" rtlCol="0">
              <a:spAutoFit/>
            </a:bodyPr>
            <a:lstStyle/>
            <a:p>
              <a:pPr marL="12700">
                <a:lnSpc>
                  <a:spcPts val="1580"/>
                </a:lnSpc>
                <a:spcBef>
                  <a:spcPts val="100"/>
                </a:spcBef>
              </a:pPr>
              <a:r>
                <a:rPr lang="en-IN" sz="1600" b="1" dirty="0">
                  <a:solidFill>
                    <a:srgbClr val="F07F09"/>
                  </a:solidFill>
                  <a:cs typeface="Calibri"/>
                </a:rPr>
                <a:t>Y</a:t>
              </a:r>
              <a:r>
                <a:rPr lang="en-IN" sz="1600" b="1" dirty="0">
                  <a:cs typeface="Calibri"/>
                </a:rPr>
                <a:t> </a:t>
              </a:r>
              <a:r>
                <a:rPr lang="en-IN" sz="1600" spc="10" dirty="0">
                  <a:solidFill>
                    <a:srgbClr val="F07F09"/>
                  </a:solidFill>
                  <a:cs typeface="Calibri Light"/>
                </a:rPr>
                <a:t>Dependent </a:t>
              </a:r>
            </a:p>
            <a:p>
              <a:pPr marL="12700">
                <a:lnSpc>
                  <a:spcPts val="1580"/>
                </a:lnSpc>
                <a:spcBef>
                  <a:spcPts val="100"/>
                </a:spcBef>
              </a:pPr>
              <a:r>
                <a:rPr lang="en-IN" sz="1600" spc="10" dirty="0">
                  <a:solidFill>
                    <a:srgbClr val="F07F09"/>
                  </a:solidFill>
                  <a:cs typeface="Calibri Light"/>
                </a:rPr>
                <a:t>V</a:t>
              </a:r>
              <a:r>
                <a:rPr lang="en-IN" sz="1600" b="0" dirty="0">
                  <a:solidFill>
                    <a:srgbClr val="F07F09"/>
                  </a:solidFill>
                  <a:cs typeface="Calibri Light"/>
                </a:rPr>
                <a:t>ariable</a:t>
              </a:r>
            </a:p>
            <a:p>
              <a:pPr marL="12700">
                <a:lnSpc>
                  <a:spcPts val="1580"/>
                </a:lnSpc>
                <a:spcBef>
                  <a:spcPts val="100"/>
                </a:spcBef>
              </a:pPr>
              <a:r>
                <a:rPr lang="en-IN" sz="1600" dirty="0">
                  <a:solidFill>
                    <a:srgbClr val="F07F09"/>
                  </a:solidFill>
                  <a:cs typeface="Calibri Light"/>
                </a:rPr>
                <a:t>$Salary</a:t>
              </a:r>
              <a:endParaRPr sz="1600" dirty="0">
                <a:cs typeface="Calibri Light"/>
              </a:endParaRPr>
            </a:p>
          </p:txBody>
        </p:sp>
      </p:grpSp>
    </p:spTree>
    <p:extLst>
      <p:ext uri="{BB962C8B-B14F-4D97-AF65-F5344CB8AC3E}">
        <p14:creationId xmlns:p14="http://schemas.microsoft.com/office/powerpoint/2010/main" val="1322177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Sum of Squared Errors</a:t>
            </a:r>
          </a:p>
        </p:txBody>
      </p:sp>
      <p:sp>
        <p:nvSpPr>
          <p:cNvPr id="3" name="Slide Number Placeholder 2"/>
          <p:cNvSpPr>
            <a:spLocks noGrp="1"/>
          </p:cNvSpPr>
          <p:nvPr>
            <p:ph type="sldNum" sz="quarter" idx="12"/>
          </p:nvPr>
        </p:nvSpPr>
        <p:spPr/>
        <p:txBody>
          <a:bodyPr/>
          <a:lstStyle/>
          <a:p>
            <a:fld id="{B6F15528-21DE-4FAA-801E-634DDDAF4B2B}" type="slidenum">
              <a:rPr lang="en-IN" smtClean="0"/>
              <a:t>22</a:t>
            </a:fld>
            <a:endParaRPr lang="en-IN"/>
          </a:p>
        </p:txBody>
      </p:sp>
      <p:sp>
        <p:nvSpPr>
          <p:cNvPr id="11" name="TextBox 10">
            <a:extLst>
              <a:ext uri="{FF2B5EF4-FFF2-40B4-BE49-F238E27FC236}">
                <a16:creationId xmlns:a16="http://schemas.microsoft.com/office/drawing/2014/main" id="{777770B7-7674-4C49-A553-B12E2AD6027F}"/>
              </a:ext>
            </a:extLst>
          </p:cNvPr>
          <p:cNvSpPr txBox="1"/>
          <p:nvPr/>
        </p:nvSpPr>
        <p:spPr>
          <a:xfrm>
            <a:off x="314696" y="1371600"/>
            <a:ext cx="11049000" cy="1477328"/>
          </a:xfrm>
          <a:prstGeom prst="rect">
            <a:avLst/>
          </a:prstGeom>
          <a:noFill/>
        </p:spPr>
        <p:txBody>
          <a:bodyPr wrap="square" rtlCol="0">
            <a:spAutoFit/>
          </a:bodyPr>
          <a:lstStyle/>
          <a:p>
            <a:r>
              <a:rPr lang="en-US" dirty="0"/>
              <a:t>In order to fit the best intercept line between the points in the above scatter plots, we use a metric called “Sum of Squared Errors” (SSE) and compare the lines to find out the best fit by reducing errors. The errors are sum difference between actual value and predicted value.</a:t>
            </a:r>
          </a:p>
          <a:p>
            <a:endParaRPr lang="en-US" dirty="0"/>
          </a:p>
          <a:p>
            <a:r>
              <a:rPr lang="en-US" dirty="0"/>
              <a:t>To find the errors for each dependent value, we need to use the formula below.</a:t>
            </a:r>
            <a:endParaRPr lang="en-IN" dirty="0"/>
          </a:p>
        </p:txBody>
      </p:sp>
      <p:pic>
        <p:nvPicPr>
          <p:cNvPr id="4" name="Picture 3">
            <a:extLst>
              <a:ext uri="{FF2B5EF4-FFF2-40B4-BE49-F238E27FC236}">
                <a16:creationId xmlns:a16="http://schemas.microsoft.com/office/drawing/2014/main" id="{66DF3CF4-5CB3-4BCA-8BF5-5BFAE52E5908}"/>
              </a:ext>
            </a:extLst>
          </p:cNvPr>
          <p:cNvPicPr>
            <a:picLocks noChangeAspect="1"/>
          </p:cNvPicPr>
          <p:nvPr/>
        </p:nvPicPr>
        <p:blipFill>
          <a:blip r:embed="rId2"/>
          <a:stretch>
            <a:fillRect/>
          </a:stretch>
        </p:blipFill>
        <p:spPr>
          <a:xfrm>
            <a:off x="3657600" y="3494723"/>
            <a:ext cx="2695575" cy="1028700"/>
          </a:xfrm>
          <a:prstGeom prst="rect">
            <a:avLst/>
          </a:prstGeom>
        </p:spPr>
      </p:pic>
    </p:spTree>
    <p:extLst>
      <p:ext uri="{BB962C8B-B14F-4D97-AF65-F5344CB8AC3E}">
        <p14:creationId xmlns:p14="http://schemas.microsoft.com/office/powerpoint/2010/main" val="1924489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Mean Line or the worst Fit Line</a:t>
            </a:r>
          </a:p>
        </p:txBody>
      </p:sp>
      <p:sp>
        <p:nvSpPr>
          <p:cNvPr id="3" name="Slide Number Placeholder 2"/>
          <p:cNvSpPr>
            <a:spLocks noGrp="1"/>
          </p:cNvSpPr>
          <p:nvPr>
            <p:ph type="sldNum" sz="quarter" idx="12"/>
          </p:nvPr>
        </p:nvSpPr>
        <p:spPr/>
        <p:txBody>
          <a:bodyPr/>
          <a:lstStyle/>
          <a:p>
            <a:fld id="{B6F15528-21DE-4FAA-801E-634DDDAF4B2B}" type="slidenum">
              <a:rPr lang="en-IN" smtClean="0"/>
              <a:t>23</a:t>
            </a:fld>
            <a:endParaRPr lang="en-IN"/>
          </a:p>
        </p:txBody>
      </p:sp>
      <p:sp>
        <p:nvSpPr>
          <p:cNvPr id="16" name="object 6">
            <a:extLst>
              <a:ext uri="{FF2B5EF4-FFF2-40B4-BE49-F238E27FC236}">
                <a16:creationId xmlns:a16="http://schemas.microsoft.com/office/drawing/2014/main" id="{87A307FD-D8B1-4003-81AF-A913A4A2EB75}"/>
              </a:ext>
            </a:extLst>
          </p:cNvPr>
          <p:cNvSpPr txBox="1"/>
          <p:nvPr/>
        </p:nvSpPr>
        <p:spPr>
          <a:xfrm>
            <a:off x="609600" y="1535602"/>
            <a:ext cx="888365" cy="367408"/>
          </a:xfrm>
          <a:prstGeom prst="rect">
            <a:avLst/>
          </a:prstGeom>
        </p:spPr>
        <p:txBody>
          <a:bodyPr vert="horz" wrap="square" lIns="0" tIns="15875" rIns="0" bIns="0" rtlCol="0">
            <a:spAutoFit/>
          </a:bodyPr>
          <a:lstStyle/>
          <a:p>
            <a:pPr marL="12700">
              <a:lnSpc>
                <a:spcPct val="100000"/>
              </a:lnSpc>
              <a:spcBef>
                <a:spcPts val="125"/>
              </a:spcBef>
            </a:pPr>
            <a:r>
              <a:rPr lang="en-IN" sz="1400" b="1" spc="110" dirty="0">
                <a:solidFill>
                  <a:srgbClr val="6B9E24"/>
                </a:solidFill>
                <a:latin typeface="Calibri Light"/>
                <a:cs typeface="Calibri Light"/>
              </a:rPr>
              <a:t>Y</a:t>
            </a:r>
          </a:p>
          <a:p>
            <a:pPr marL="12700">
              <a:lnSpc>
                <a:spcPct val="100000"/>
              </a:lnSpc>
              <a:spcBef>
                <a:spcPts val="125"/>
              </a:spcBef>
            </a:pPr>
            <a:r>
              <a:rPr sz="800" b="0" spc="110" dirty="0">
                <a:solidFill>
                  <a:srgbClr val="6B9E24"/>
                </a:solidFill>
                <a:latin typeface="Calibri Light"/>
                <a:cs typeface="Calibri Light"/>
              </a:rPr>
              <a:t>D</a:t>
            </a:r>
            <a:r>
              <a:rPr sz="800" b="0" spc="50" dirty="0">
                <a:solidFill>
                  <a:srgbClr val="6B9E24"/>
                </a:solidFill>
                <a:latin typeface="Calibri Light"/>
                <a:cs typeface="Calibri Light"/>
              </a:rPr>
              <a:t>e</a:t>
            </a:r>
            <a:r>
              <a:rPr sz="800" b="0" spc="30" dirty="0">
                <a:solidFill>
                  <a:srgbClr val="6B9E24"/>
                </a:solidFill>
                <a:latin typeface="Calibri Light"/>
                <a:cs typeface="Calibri Light"/>
              </a:rPr>
              <a:t>p</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45" dirty="0">
                <a:solidFill>
                  <a:srgbClr val="6B9E24"/>
                </a:solidFill>
                <a:latin typeface="Calibri Light"/>
                <a:cs typeface="Calibri Light"/>
              </a:rPr>
              <a:t>d</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5" dirty="0">
                <a:solidFill>
                  <a:srgbClr val="6B9E24"/>
                </a:solidFill>
                <a:latin typeface="Calibri Light"/>
                <a:cs typeface="Calibri Light"/>
              </a:rPr>
              <a:t>t</a:t>
            </a:r>
            <a:r>
              <a:rPr lang="en-IN" sz="800" dirty="0">
                <a:latin typeface="Calibri Light"/>
                <a:cs typeface="Calibri Light"/>
              </a:rPr>
              <a:t> </a:t>
            </a:r>
            <a:r>
              <a:rPr sz="800" b="0" spc="25" dirty="0">
                <a:solidFill>
                  <a:srgbClr val="6B9E24"/>
                </a:solidFill>
                <a:latin typeface="Calibri Light"/>
                <a:cs typeface="Calibri Light"/>
              </a:rPr>
              <a:t>Variable</a:t>
            </a:r>
            <a:endParaRPr sz="800" dirty="0">
              <a:latin typeface="Calibri Light"/>
              <a:cs typeface="Calibri Light"/>
            </a:endParaRPr>
          </a:p>
        </p:txBody>
      </p:sp>
      <p:sp>
        <p:nvSpPr>
          <p:cNvPr id="18" name="object 7">
            <a:extLst>
              <a:ext uri="{FF2B5EF4-FFF2-40B4-BE49-F238E27FC236}">
                <a16:creationId xmlns:a16="http://schemas.microsoft.com/office/drawing/2014/main" id="{852F3B33-4ACA-4D71-8A8B-61CDE76E9B38}"/>
              </a:ext>
            </a:extLst>
          </p:cNvPr>
          <p:cNvSpPr txBox="1"/>
          <p:nvPr/>
        </p:nvSpPr>
        <p:spPr>
          <a:xfrm>
            <a:off x="2971800" y="4235913"/>
            <a:ext cx="944244" cy="344170"/>
          </a:xfrm>
          <a:prstGeom prst="rect">
            <a:avLst/>
          </a:prstGeom>
        </p:spPr>
        <p:txBody>
          <a:bodyPr vert="horz" wrap="square" lIns="0" tIns="12700" rIns="0" bIns="0" rtlCol="0">
            <a:spAutoFit/>
          </a:bodyPr>
          <a:lstStyle/>
          <a:p>
            <a:pPr marL="12700">
              <a:lnSpc>
                <a:spcPts val="1580"/>
              </a:lnSpc>
              <a:spcBef>
                <a:spcPts val="100"/>
              </a:spcBef>
            </a:pPr>
            <a:r>
              <a:rPr sz="1350" b="1" dirty="0">
                <a:solidFill>
                  <a:srgbClr val="F07F09"/>
                </a:solidFill>
                <a:latin typeface="Calibri"/>
                <a:cs typeface="Calibri"/>
              </a:rPr>
              <a:t>X</a:t>
            </a:r>
            <a:endParaRPr sz="1350" dirty="0">
              <a:latin typeface="Calibri"/>
              <a:cs typeface="Calibri"/>
            </a:endParaRPr>
          </a:p>
          <a:p>
            <a:pPr marL="32384">
              <a:lnSpc>
                <a:spcPts val="919"/>
              </a:lnSpc>
            </a:pPr>
            <a:r>
              <a:rPr sz="800" b="0" spc="10" dirty="0">
                <a:solidFill>
                  <a:srgbClr val="F07F09"/>
                </a:solidFill>
                <a:latin typeface="Calibri Light"/>
                <a:cs typeface="Calibri Light"/>
              </a:rPr>
              <a:t>Independent</a:t>
            </a:r>
            <a:r>
              <a:rPr sz="800" b="0" spc="-105" dirty="0">
                <a:solidFill>
                  <a:srgbClr val="F07F09"/>
                </a:solidFill>
                <a:latin typeface="Calibri Light"/>
                <a:cs typeface="Calibri Light"/>
              </a:rPr>
              <a:t> </a:t>
            </a:r>
            <a:r>
              <a:rPr sz="800" b="0" dirty="0">
                <a:solidFill>
                  <a:srgbClr val="F07F09"/>
                </a:solidFill>
                <a:latin typeface="Calibri Light"/>
                <a:cs typeface="Calibri Light"/>
              </a:rPr>
              <a:t>Variable</a:t>
            </a:r>
            <a:endParaRPr sz="800" dirty="0">
              <a:latin typeface="Calibri Light"/>
              <a:cs typeface="Calibri Light"/>
            </a:endParaRPr>
          </a:p>
        </p:txBody>
      </p:sp>
      <p:grpSp>
        <p:nvGrpSpPr>
          <p:cNvPr id="12" name="Group 11">
            <a:extLst>
              <a:ext uri="{FF2B5EF4-FFF2-40B4-BE49-F238E27FC236}">
                <a16:creationId xmlns:a16="http://schemas.microsoft.com/office/drawing/2014/main" id="{002F953E-CBE9-4EDF-B298-F7BCF9E823B6}"/>
              </a:ext>
            </a:extLst>
          </p:cNvPr>
          <p:cNvGrpSpPr/>
          <p:nvPr/>
        </p:nvGrpSpPr>
        <p:grpSpPr>
          <a:xfrm>
            <a:off x="263525" y="1707068"/>
            <a:ext cx="5416550" cy="2743200"/>
            <a:chOff x="0" y="0"/>
            <a:chExt cx="5416550" cy="2743200"/>
          </a:xfrm>
        </p:grpSpPr>
        <p:graphicFrame>
          <p:nvGraphicFramePr>
            <p:cNvPr id="13" name="Chart 12">
              <a:extLst>
                <a:ext uri="{FF2B5EF4-FFF2-40B4-BE49-F238E27FC236}">
                  <a16:creationId xmlns:a16="http://schemas.microsoft.com/office/drawing/2014/main" id="{468D45C2-A84A-48E6-ABF6-30E5CACD4EEA}"/>
                </a:ext>
              </a:extLst>
            </p:cNvPr>
            <p:cNvGraphicFramePr>
              <a:graphicFrameLocks/>
            </p:cNvGraphicFramePr>
            <p:nvPr/>
          </p:nvGraphicFramePr>
          <p:xfrm>
            <a:off x="0" y="0"/>
            <a:ext cx="5416550" cy="2743200"/>
          </p:xfrm>
          <a:graphic>
            <a:graphicData uri="http://schemas.openxmlformats.org/drawingml/2006/chart">
              <c:chart xmlns:c="http://schemas.openxmlformats.org/drawingml/2006/chart" xmlns:r="http://schemas.openxmlformats.org/officeDocument/2006/relationships" r:id="rId2"/>
            </a:graphicData>
          </a:graphic>
        </p:graphicFrame>
        <p:cxnSp>
          <p:nvCxnSpPr>
            <p:cNvPr id="14" name="Straight Connector 13">
              <a:extLst>
                <a:ext uri="{FF2B5EF4-FFF2-40B4-BE49-F238E27FC236}">
                  <a16:creationId xmlns:a16="http://schemas.microsoft.com/office/drawing/2014/main" id="{D63F9F28-008A-4CB3-A12F-24C980E71A66}"/>
                </a:ext>
              </a:extLst>
            </p:cNvPr>
            <p:cNvCxnSpPr>
              <a:cxnSpLocks/>
            </p:cNvCxnSpPr>
            <p:nvPr/>
          </p:nvCxnSpPr>
          <p:spPr>
            <a:xfrm>
              <a:off x="628650" y="1409700"/>
              <a:ext cx="4670425"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6" name="Picture 5">
            <a:extLst>
              <a:ext uri="{FF2B5EF4-FFF2-40B4-BE49-F238E27FC236}">
                <a16:creationId xmlns:a16="http://schemas.microsoft.com/office/drawing/2014/main" id="{0128F531-C126-44B7-978C-635EA1612401}"/>
              </a:ext>
            </a:extLst>
          </p:cNvPr>
          <p:cNvPicPr>
            <a:picLocks noChangeAspect="1"/>
          </p:cNvPicPr>
          <p:nvPr/>
        </p:nvPicPr>
        <p:blipFill>
          <a:blip r:embed="rId3"/>
          <a:stretch>
            <a:fillRect/>
          </a:stretch>
        </p:blipFill>
        <p:spPr>
          <a:xfrm>
            <a:off x="7543800" y="1706197"/>
            <a:ext cx="2120900" cy="3837298"/>
          </a:xfrm>
          <a:prstGeom prst="rect">
            <a:avLst/>
          </a:prstGeom>
        </p:spPr>
      </p:pic>
      <p:sp>
        <p:nvSpPr>
          <p:cNvPr id="7" name="Rectangle 6">
            <a:extLst>
              <a:ext uri="{FF2B5EF4-FFF2-40B4-BE49-F238E27FC236}">
                <a16:creationId xmlns:a16="http://schemas.microsoft.com/office/drawing/2014/main" id="{D69B5979-D3C8-47C4-BF01-355337434335}"/>
              </a:ext>
            </a:extLst>
          </p:cNvPr>
          <p:cNvSpPr/>
          <p:nvPr/>
        </p:nvSpPr>
        <p:spPr>
          <a:xfrm>
            <a:off x="5661421" y="2932102"/>
            <a:ext cx="1592103" cy="369332"/>
          </a:xfrm>
          <a:prstGeom prst="rect">
            <a:avLst/>
          </a:prstGeom>
        </p:spPr>
        <p:txBody>
          <a:bodyPr wrap="none">
            <a:spAutoFit/>
          </a:bodyPr>
          <a:lstStyle/>
          <a:p>
            <a:r>
              <a:rPr lang="en-US" dirty="0"/>
              <a:t>45.4-mean line</a:t>
            </a:r>
            <a:endParaRPr lang="en-IN" dirty="0"/>
          </a:p>
        </p:txBody>
      </p:sp>
      <p:sp>
        <p:nvSpPr>
          <p:cNvPr id="11" name="TextBox 10">
            <a:extLst>
              <a:ext uri="{FF2B5EF4-FFF2-40B4-BE49-F238E27FC236}">
                <a16:creationId xmlns:a16="http://schemas.microsoft.com/office/drawing/2014/main" id="{87CB7073-0615-413E-A4D6-63B8A191C3D8}"/>
              </a:ext>
            </a:extLst>
          </p:cNvPr>
          <p:cNvSpPr txBox="1"/>
          <p:nvPr/>
        </p:nvSpPr>
        <p:spPr>
          <a:xfrm>
            <a:off x="330476" y="4708183"/>
            <a:ext cx="5760762" cy="369332"/>
          </a:xfrm>
          <a:prstGeom prst="rect">
            <a:avLst/>
          </a:prstGeom>
          <a:noFill/>
        </p:spPr>
        <p:txBody>
          <a:bodyPr wrap="square" rtlCol="0">
            <a:spAutoFit/>
          </a:bodyPr>
          <a:lstStyle/>
          <a:p>
            <a:r>
              <a:rPr lang="en-US" dirty="0"/>
              <a:t>We find the  “Sum of Squared Errors” (SSE) for a Mean line</a:t>
            </a:r>
            <a:endParaRPr lang="en-IN" dirty="0"/>
          </a:p>
        </p:txBody>
      </p:sp>
    </p:spTree>
    <p:extLst>
      <p:ext uri="{BB962C8B-B14F-4D97-AF65-F5344CB8AC3E}">
        <p14:creationId xmlns:p14="http://schemas.microsoft.com/office/powerpoint/2010/main" val="3278288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Sum of Squared Errors</a:t>
            </a:r>
          </a:p>
        </p:txBody>
      </p:sp>
      <p:sp>
        <p:nvSpPr>
          <p:cNvPr id="3" name="Slide Number Placeholder 2"/>
          <p:cNvSpPr>
            <a:spLocks noGrp="1"/>
          </p:cNvSpPr>
          <p:nvPr>
            <p:ph type="sldNum" sz="quarter" idx="12"/>
          </p:nvPr>
        </p:nvSpPr>
        <p:spPr/>
        <p:txBody>
          <a:bodyPr/>
          <a:lstStyle/>
          <a:p>
            <a:fld id="{B6F15528-21DE-4FAA-801E-634DDDAF4B2B}" type="slidenum">
              <a:rPr lang="en-IN" smtClean="0"/>
              <a:t>24</a:t>
            </a:fld>
            <a:endParaRPr lang="en-IN"/>
          </a:p>
        </p:txBody>
      </p:sp>
      <p:pic>
        <p:nvPicPr>
          <p:cNvPr id="4" name="Picture 3">
            <a:extLst>
              <a:ext uri="{FF2B5EF4-FFF2-40B4-BE49-F238E27FC236}">
                <a16:creationId xmlns:a16="http://schemas.microsoft.com/office/drawing/2014/main" id="{66DF3CF4-5CB3-4BCA-8BF5-5BFAE52E5908}"/>
              </a:ext>
            </a:extLst>
          </p:cNvPr>
          <p:cNvPicPr>
            <a:picLocks noChangeAspect="1"/>
          </p:cNvPicPr>
          <p:nvPr/>
        </p:nvPicPr>
        <p:blipFill>
          <a:blip r:embed="rId2"/>
          <a:stretch>
            <a:fillRect/>
          </a:stretch>
        </p:blipFill>
        <p:spPr>
          <a:xfrm>
            <a:off x="685800" y="1434051"/>
            <a:ext cx="2695575" cy="1028700"/>
          </a:xfrm>
          <a:prstGeom prst="rect">
            <a:avLst/>
          </a:prstGeom>
        </p:spPr>
      </p:pic>
      <p:pic>
        <p:nvPicPr>
          <p:cNvPr id="5" name="Picture 4">
            <a:extLst>
              <a:ext uri="{FF2B5EF4-FFF2-40B4-BE49-F238E27FC236}">
                <a16:creationId xmlns:a16="http://schemas.microsoft.com/office/drawing/2014/main" id="{AE078815-B2CB-48CB-9C45-0DD8CD7FA98D}"/>
              </a:ext>
            </a:extLst>
          </p:cNvPr>
          <p:cNvPicPr>
            <a:picLocks noChangeAspect="1"/>
          </p:cNvPicPr>
          <p:nvPr/>
        </p:nvPicPr>
        <p:blipFill>
          <a:blip r:embed="rId3"/>
          <a:stretch>
            <a:fillRect/>
          </a:stretch>
        </p:blipFill>
        <p:spPr>
          <a:xfrm>
            <a:off x="6507480" y="1395257"/>
            <a:ext cx="5029200" cy="3461272"/>
          </a:xfrm>
          <a:prstGeom prst="rect">
            <a:avLst/>
          </a:prstGeom>
        </p:spPr>
      </p:pic>
      <p:sp>
        <p:nvSpPr>
          <p:cNvPr id="7" name="TextBox 6">
            <a:extLst>
              <a:ext uri="{FF2B5EF4-FFF2-40B4-BE49-F238E27FC236}">
                <a16:creationId xmlns:a16="http://schemas.microsoft.com/office/drawing/2014/main" id="{257D4567-1EDC-4A66-96D2-DC7C49E0881D}"/>
              </a:ext>
            </a:extLst>
          </p:cNvPr>
          <p:cNvSpPr txBox="1"/>
          <p:nvPr/>
        </p:nvSpPr>
        <p:spPr>
          <a:xfrm>
            <a:off x="228600" y="2690336"/>
            <a:ext cx="5334000" cy="1200329"/>
          </a:xfrm>
          <a:prstGeom prst="rect">
            <a:avLst/>
          </a:prstGeom>
          <a:noFill/>
        </p:spPr>
        <p:txBody>
          <a:bodyPr wrap="square" rtlCol="0">
            <a:spAutoFit/>
          </a:bodyPr>
          <a:lstStyle/>
          <a:p>
            <a:r>
              <a:rPr lang="en-US" dirty="0"/>
              <a:t>The sum of squared errors SSE output is </a:t>
            </a:r>
            <a:r>
              <a:rPr lang="en-US" i="1" dirty="0"/>
              <a:t>5226.22 </a:t>
            </a:r>
          </a:p>
          <a:p>
            <a:r>
              <a:rPr lang="en-US" dirty="0"/>
              <a:t>when the line is mean line.</a:t>
            </a:r>
          </a:p>
          <a:p>
            <a:endParaRPr lang="en-US" dirty="0"/>
          </a:p>
          <a:p>
            <a:endParaRPr lang="en-IN" dirty="0"/>
          </a:p>
        </p:txBody>
      </p:sp>
    </p:spTree>
    <p:extLst>
      <p:ext uri="{BB962C8B-B14F-4D97-AF65-F5344CB8AC3E}">
        <p14:creationId xmlns:p14="http://schemas.microsoft.com/office/powerpoint/2010/main" val="460824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Find </a:t>
            </a:r>
            <a:r>
              <a:rPr lang="en-IN" dirty="0" err="1"/>
              <a:t>ThE</a:t>
            </a:r>
            <a:r>
              <a:rPr lang="en-IN" dirty="0"/>
              <a:t> </a:t>
            </a:r>
            <a:r>
              <a:rPr lang="en-IN" dirty="0" err="1"/>
              <a:t>BesT</a:t>
            </a:r>
            <a:r>
              <a:rPr lang="en-IN" dirty="0"/>
              <a:t> fit of Line</a:t>
            </a:r>
          </a:p>
        </p:txBody>
      </p:sp>
      <p:sp>
        <p:nvSpPr>
          <p:cNvPr id="3" name="Slide Number Placeholder 2"/>
          <p:cNvSpPr>
            <a:spLocks noGrp="1"/>
          </p:cNvSpPr>
          <p:nvPr>
            <p:ph type="sldNum" sz="quarter" idx="12"/>
          </p:nvPr>
        </p:nvSpPr>
        <p:spPr/>
        <p:txBody>
          <a:bodyPr/>
          <a:lstStyle/>
          <a:p>
            <a:fld id="{B6F15528-21DE-4FAA-801E-634DDDAF4B2B}" type="slidenum">
              <a:rPr lang="en-IN" smtClean="0"/>
              <a:t>25</a:t>
            </a:fld>
            <a:endParaRPr lang="en-IN"/>
          </a:p>
        </p:txBody>
      </p:sp>
      <p:pic>
        <p:nvPicPr>
          <p:cNvPr id="5" name="Picture 4">
            <a:extLst>
              <a:ext uri="{FF2B5EF4-FFF2-40B4-BE49-F238E27FC236}">
                <a16:creationId xmlns:a16="http://schemas.microsoft.com/office/drawing/2014/main" id="{AE078815-B2CB-48CB-9C45-0DD8CD7FA98D}"/>
              </a:ext>
            </a:extLst>
          </p:cNvPr>
          <p:cNvPicPr>
            <a:picLocks noChangeAspect="1"/>
          </p:cNvPicPr>
          <p:nvPr/>
        </p:nvPicPr>
        <p:blipFill>
          <a:blip r:embed="rId2"/>
          <a:stretch>
            <a:fillRect/>
          </a:stretch>
        </p:blipFill>
        <p:spPr>
          <a:xfrm>
            <a:off x="6507480" y="1395257"/>
            <a:ext cx="5029200" cy="3461272"/>
          </a:xfrm>
          <a:prstGeom prst="rect">
            <a:avLst/>
          </a:prstGeom>
        </p:spPr>
      </p:pic>
      <p:sp>
        <p:nvSpPr>
          <p:cNvPr id="7" name="TextBox 6">
            <a:extLst>
              <a:ext uri="{FF2B5EF4-FFF2-40B4-BE49-F238E27FC236}">
                <a16:creationId xmlns:a16="http://schemas.microsoft.com/office/drawing/2014/main" id="{257D4567-1EDC-4A66-96D2-DC7C49E0881D}"/>
              </a:ext>
            </a:extLst>
          </p:cNvPr>
          <p:cNvSpPr txBox="1"/>
          <p:nvPr/>
        </p:nvSpPr>
        <p:spPr>
          <a:xfrm>
            <a:off x="515938" y="1536174"/>
            <a:ext cx="5334000" cy="5170646"/>
          </a:xfrm>
          <a:prstGeom prst="rect">
            <a:avLst/>
          </a:prstGeom>
          <a:noFill/>
        </p:spPr>
        <p:txBody>
          <a:bodyPr wrap="square" rtlCol="0">
            <a:spAutoFit/>
          </a:bodyPr>
          <a:lstStyle/>
          <a:p>
            <a:r>
              <a:rPr lang="en-US" dirty="0"/>
              <a:t>The mean line gave us SSE </a:t>
            </a:r>
            <a:r>
              <a:rPr lang="en-US" i="1" dirty="0"/>
              <a:t>5226.22</a:t>
            </a:r>
          </a:p>
          <a:p>
            <a:endParaRPr lang="en-US" i="1" dirty="0"/>
          </a:p>
          <a:p>
            <a:r>
              <a:rPr lang="en-US" dirty="0"/>
              <a:t>We have to find a line that will bring down the SSE value. </a:t>
            </a:r>
          </a:p>
          <a:p>
            <a:endParaRPr lang="en-US" dirty="0"/>
          </a:p>
          <a:p>
            <a:r>
              <a:rPr lang="en-US" dirty="0"/>
              <a:t>We need to find the best fit of line intercept, we need to apply a linear regression model to reduce the SSE value at minimum as possible. To get the best fit line we need to identify a slope intercept, we use the equation</a:t>
            </a:r>
          </a:p>
          <a:p>
            <a:endParaRPr lang="en-US" dirty="0"/>
          </a:p>
          <a:p>
            <a:r>
              <a:rPr lang="en-US" sz="2400" dirty="0">
                <a:solidFill>
                  <a:srgbClr val="FF0000"/>
                </a:solidFill>
              </a:rPr>
              <a:t>y=</a:t>
            </a:r>
            <a:r>
              <a:rPr lang="en-US" sz="2400" dirty="0" err="1">
                <a:solidFill>
                  <a:srgbClr val="FF0000"/>
                </a:solidFill>
              </a:rPr>
              <a:t>mx+b</a:t>
            </a:r>
            <a:endParaRPr lang="en-US" sz="2400" dirty="0">
              <a:solidFill>
                <a:srgbClr val="FF0000"/>
              </a:solidFill>
            </a:endParaRPr>
          </a:p>
          <a:p>
            <a:r>
              <a:rPr lang="en-US" dirty="0"/>
              <a:t>m is the slope</a:t>
            </a:r>
          </a:p>
          <a:p>
            <a:r>
              <a:rPr lang="en-US" dirty="0"/>
              <a:t>b is intercept</a:t>
            </a:r>
          </a:p>
          <a:p>
            <a:r>
              <a:rPr lang="en-US" dirty="0"/>
              <a:t>x → independent variables</a:t>
            </a:r>
          </a:p>
          <a:p>
            <a:r>
              <a:rPr lang="en-US" dirty="0"/>
              <a:t>y → dependent variables</a:t>
            </a:r>
          </a:p>
          <a:p>
            <a:endParaRPr lang="en-US" dirty="0"/>
          </a:p>
          <a:p>
            <a:endParaRPr lang="en-IN" dirty="0"/>
          </a:p>
        </p:txBody>
      </p:sp>
    </p:spTree>
    <p:extLst>
      <p:ext uri="{BB962C8B-B14F-4D97-AF65-F5344CB8AC3E}">
        <p14:creationId xmlns:p14="http://schemas.microsoft.com/office/powerpoint/2010/main" val="2461684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2 Methods to find the </a:t>
            </a:r>
            <a:r>
              <a:rPr lang="en-IN" dirty="0" err="1"/>
              <a:t>BesT</a:t>
            </a:r>
            <a:r>
              <a:rPr lang="en-IN" dirty="0"/>
              <a:t> fit of Line</a:t>
            </a:r>
          </a:p>
        </p:txBody>
      </p:sp>
      <p:sp>
        <p:nvSpPr>
          <p:cNvPr id="3" name="Slide Number Placeholder 2"/>
          <p:cNvSpPr>
            <a:spLocks noGrp="1"/>
          </p:cNvSpPr>
          <p:nvPr>
            <p:ph type="sldNum" sz="quarter" idx="12"/>
          </p:nvPr>
        </p:nvSpPr>
        <p:spPr/>
        <p:txBody>
          <a:bodyPr/>
          <a:lstStyle/>
          <a:p>
            <a:fld id="{B6F15528-21DE-4FAA-801E-634DDDAF4B2B}" type="slidenum">
              <a:rPr lang="en-IN" smtClean="0"/>
              <a:t>26</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515938" y="1536174"/>
            <a:ext cx="9009062" cy="4401205"/>
          </a:xfrm>
          <a:prstGeom prst="rect">
            <a:avLst/>
          </a:prstGeom>
          <a:noFill/>
        </p:spPr>
        <p:txBody>
          <a:bodyPr wrap="square" rtlCol="0">
            <a:spAutoFit/>
          </a:bodyPr>
          <a:lstStyle/>
          <a:p>
            <a:r>
              <a:rPr lang="en-US" sz="2800" b="1" dirty="0"/>
              <a:t>1. Ordinary Least Square method :</a:t>
            </a:r>
            <a:r>
              <a:rPr lang="en-US" sz="2800" dirty="0"/>
              <a:t>will work for both univariate dataset  and multi-variate dataset.</a:t>
            </a:r>
          </a:p>
          <a:p>
            <a:endParaRPr lang="en-US" sz="2800" dirty="0"/>
          </a:p>
          <a:p>
            <a:r>
              <a:rPr lang="en-US" sz="2800" dirty="0"/>
              <a:t>Univariate dataset which is single independent variables and single dependent variables.</a:t>
            </a:r>
          </a:p>
          <a:p>
            <a:r>
              <a:rPr lang="en-US" sz="2800" dirty="0"/>
              <a:t>Multi-variate dataset contains a single independent variables set and multiple dependent variables sets</a:t>
            </a:r>
          </a:p>
          <a:p>
            <a:endParaRPr lang="en-US" sz="2800" dirty="0"/>
          </a:p>
          <a:p>
            <a:r>
              <a:rPr lang="en-US" sz="2800" dirty="0"/>
              <a:t>2. </a:t>
            </a:r>
            <a:r>
              <a:rPr lang="en-US" sz="2800" b="1" dirty="0"/>
              <a:t>Gradient Descent</a:t>
            </a:r>
            <a:r>
              <a:rPr lang="en-US" sz="2800" dirty="0"/>
              <a:t> machine learning algorithm is applied on Multi-variate datasets </a:t>
            </a:r>
            <a:endParaRPr lang="en-IN" sz="2800" dirty="0"/>
          </a:p>
        </p:txBody>
      </p:sp>
    </p:spTree>
    <p:extLst>
      <p:ext uri="{BB962C8B-B14F-4D97-AF65-F5344CB8AC3E}">
        <p14:creationId xmlns:p14="http://schemas.microsoft.com/office/powerpoint/2010/main" val="2169786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Ordinary Least Squares (OLS) Method</a:t>
            </a:r>
            <a:endParaRPr lang="en-IN" dirty="0"/>
          </a:p>
        </p:txBody>
      </p:sp>
      <p:sp>
        <p:nvSpPr>
          <p:cNvPr id="3" name="Slide Number Placeholder 2"/>
          <p:cNvSpPr>
            <a:spLocks noGrp="1"/>
          </p:cNvSpPr>
          <p:nvPr>
            <p:ph type="sldNum" sz="quarter" idx="12"/>
          </p:nvPr>
        </p:nvSpPr>
        <p:spPr/>
        <p:txBody>
          <a:bodyPr/>
          <a:lstStyle/>
          <a:p>
            <a:fld id="{B6F15528-21DE-4FAA-801E-634DDDAF4B2B}" type="slidenum">
              <a:rPr lang="en-IN" smtClean="0"/>
              <a:t>27</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350521" y="1676400"/>
            <a:ext cx="5334000" cy="2677656"/>
          </a:xfrm>
          <a:prstGeom prst="rect">
            <a:avLst/>
          </a:prstGeom>
          <a:noFill/>
        </p:spPr>
        <p:txBody>
          <a:bodyPr wrap="square" rtlCol="0">
            <a:spAutoFit/>
          </a:bodyPr>
          <a:lstStyle/>
          <a:p>
            <a:r>
              <a:rPr lang="en-US" dirty="0"/>
              <a:t>We will use Ordinary Least Squares method to find the best line intercept (b) slope (m)</a:t>
            </a:r>
          </a:p>
          <a:p>
            <a:endParaRPr lang="en-US" dirty="0"/>
          </a:p>
          <a:p>
            <a:r>
              <a:rPr lang="en-US" sz="2400" dirty="0">
                <a:solidFill>
                  <a:srgbClr val="FF0000"/>
                </a:solidFill>
              </a:rPr>
              <a:t>y=</a:t>
            </a:r>
            <a:r>
              <a:rPr lang="en-US" sz="2400" dirty="0" err="1">
                <a:solidFill>
                  <a:srgbClr val="FF0000"/>
                </a:solidFill>
              </a:rPr>
              <a:t>mx+b</a:t>
            </a:r>
            <a:endParaRPr lang="en-US" sz="2400" dirty="0">
              <a:solidFill>
                <a:srgbClr val="FF0000"/>
              </a:solidFill>
            </a:endParaRPr>
          </a:p>
          <a:p>
            <a:endParaRPr lang="en-US" dirty="0"/>
          </a:p>
          <a:p>
            <a:r>
              <a:rPr lang="en-US" dirty="0"/>
              <a:t>To use OLS method, we apply the below formula to find the equation</a:t>
            </a:r>
          </a:p>
          <a:p>
            <a:endParaRPr lang="en-US" dirty="0"/>
          </a:p>
          <a:p>
            <a:endParaRPr lang="en-IN" dirty="0"/>
          </a:p>
        </p:txBody>
      </p:sp>
      <p:pic>
        <p:nvPicPr>
          <p:cNvPr id="37890" name="Picture 2">
            <a:extLst>
              <a:ext uri="{FF2B5EF4-FFF2-40B4-BE49-F238E27FC236}">
                <a16:creationId xmlns:a16="http://schemas.microsoft.com/office/drawing/2014/main" id="{904FB8B3-F62E-4A4B-B91E-665699FF7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405" y="4953000"/>
            <a:ext cx="268605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F84A721-8489-43A0-9065-8F0D37083EB7}"/>
              </a:ext>
            </a:extLst>
          </p:cNvPr>
          <p:cNvPicPr>
            <a:picLocks noChangeAspect="1"/>
          </p:cNvPicPr>
          <p:nvPr/>
        </p:nvPicPr>
        <p:blipFill>
          <a:blip r:embed="rId3"/>
          <a:stretch>
            <a:fillRect/>
          </a:stretch>
        </p:blipFill>
        <p:spPr>
          <a:xfrm>
            <a:off x="2927405" y="4095440"/>
            <a:ext cx="1781175" cy="752475"/>
          </a:xfrm>
          <a:prstGeom prst="rect">
            <a:avLst/>
          </a:prstGeom>
        </p:spPr>
      </p:pic>
      <p:pic>
        <p:nvPicPr>
          <p:cNvPr id="11" name="Picture 10">
            <a:extLst>
              <a:ext uri="{FF2B5EF4-FFF2-40B4-BE49-F238E27FC236}">
                <a16:creationId xmlns:a16="http://schemas.microsoft.com/office/drawing/2014/main" id="{F07F1EEB-97AC-45D5-BA0A-DBAE6773BEB3}"/>
              </a:ext>
            </a:extLst>
          </p:cNvPr>
          <p:cNvPicPr>
            <a:picLocks noChangeAspect="1"/>
          </p:cNvPicPr>
          <p:nvPr/>
        </p:nvPicPr>
        <p:blipFill>
          <a:blip r:embed="rId4"/>
          <a:stretch>
            <a:fillRect/>
          </a:stretch>
        </p:blipFill>
        <p:spPr>
          <a:xfrm>
            <a:off x="6870428" y="1647245"/>
            <a:ext cx="2378928" cy="3711128"/>
          </a:xfrm>
          <a:prstGeom prst="rect">
            <a:avLst/>
          </a:prstGeom>
        </p:spPr>
      </p:pic>
    </p:spTree>
    <p:extLst>
      <p:ext uri="{BB962C8B-B14F-4D97-AF65-F5344CB8AC3E}">
        <p14:creationId xmlns:p14="http://schemas.microsoft.com/office/powerpoint/2010/main" val="2673094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Mean of the Data Points</a:t>
            </a:r>
          </a:p>
        </p:txBody>
      </p:sp>
      <p:sp>
        <p:nvSpPr>
          <p:cNvPr id="3" name="Slide Number Placeholder 2"/>
          <p:cNvSpPr>
            <a:spLocks noGrp="1"/>
          </p:cNvSpPr>
          <p:nvPr>
            <p:ph type="sldNum" sz="quarter" idx="12"/>
          </p:nvPr>
        </p:nvSpPr>
        <p:spPr/>
        <p:txBody>
          <a:bodyPr/>
          <a:lstStyle/>
          <a:p>
            <a:fld id="{B6F15528-21DE-4FAA-801E-634DDDAF4B2B}" type="slidenum">
              <a:rPr lang="en-IN" smtClean="0"/>
              <a:t>28</a:t>
            </a:fld>
            <a:endParaRPr lang="en-IN"/>
          </a:p>
        </p:txBody>
      </p:sp>
      <p:sp>
        <p:nvSpPr>
          <p:cNvPr id="16" name="object 6">
            <a:extLst>
              <a:ext uri="{FF2B5EF4-FFF2-40B4-BE49-F238E27FC236}">
                <a16:creationId xmlns:a16="http://schemas.microsoft.com/office/drawing/2014/main" id="{87A307FD-D8B1-4003-81AF-A913A4A2EB75}"/>
              </a:ext>
            </a:extLst>
          </p:cNvPr>
          <p:cNvSpPr txBox="1"/>
          <p:nvPr/>
        </p:nvSpPr>
        <p:spPr>
          <a:xfrm>
            <a:off x="609600" y="1535602"/>
            <a:ext cx="888365" cy="367408"/>
          </a:xfrm>
          <a:prstGeom prst="rect">
            <a:avLst/>
          </a:prstGeom>
        </p:spPr>
        <p:txBody>
          <a:bodyPr vert="horz" wrap="square" lIns="0" tIns="15875" rIns="0" bIns="0" rtlCol="0">
            <a:spAutoFit/>
          </a:bodyPr>
          <a:lstStyle/>
          <a:p>
            <a:pPr marL="12700">
              <a:lnSpc>
                <a:spcPct val="100000"/>
              </a:lnSpc>
              <a:spcBef>
                <a:spcPts val="125"/>
              </a:spcBef>
            </a:pPr>
            <a:r>
              <a:rPr lang="en-IN" sz="1400" b="1" spc="110" dirty="0">
                <a:solidFill>
                  <a:srgbClr val="6B9E24"/>
                </a:solidFill>
                <a:latin typeface="Calibri Light"/>
                <a:cs typeface="Calibri Light"/>
              </a:rPr>
              <a:t>Y</a:t>
            </a:r>
          </a:p>
          <a:p>
            <a:pPr marL="12700">
              <a:lnSpc>
                <a:spcPct val="100000"/>
              </a:lnSpc>
              <a:spcBef>
                <a:spcPts val="125"/>
              </a:spcBef>
            </a:pPr>
            <a:r>
              <a:rPr sz="800" b="0" spc="110" dirty="0">
                <a:solidFill>
                  <a:srgbClr val="6B9E24"/>
                </a:solidFill>
                <a:latin typeface="Calibri Light"/>
                <a:cs typeface="Calibri Light"/>
              </a:rPr>
              <a:t>D</a:t>
            </a:r>
            <a:r>
              <a:rPr sz="800" b="0" spc="50" dirty="0">
                <a:solidFill>
                  <a:srgbClr val="6B9E24"/>
                </a:solidFill>
                <a:latin typeface="Calibri Light"/>
                <a:cs typeface="Calibri Light"/>
              </a:rPr>
              <a:t>e</a:t>
            </a:r>
            <a:r>
              <a:rPr sz="800" b="0" spc="30" dirty="0">
                <a:solidFill>
                  <a:srgbClr val="6B9E24"/>
                </a:solidFill>
                <a:latin typeface="Calibri Light"/>
                <a:cs typeface="Calibri Light"/>
              </a:rPr>
              <a:t>p</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45" dirty="0">
                <a:solidFill>
                  <a:srgbClr val="6B9E24"/>
                </a:solidFill>
                <a:latin typeface="Calibri Light"/>
                <a:cs typeface="Calibri Light"/>
              </a:rPr>
              <a:t>d</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5" dirty="0">
                <a:solidFill>
                  <a:srgbClr val="6B9E24"/>
                </a:solidFill>
                <a:latin typeface="Calibri Light"/>
                <a:cs typeface="Calibri Light"/>
              </a:rPr>
              <a:t>t</a:t>
            </a:r>
            <a:r>
              <a:rPr lang="en-IN" sz="800" dirty="0">
                <a:latin typeface="Calibri Light"/>
                <a:cs typeface="Calibri Light"/>
              </a:rPr>
              <a:t> </a:t>
            </a:r>
            <a:r>
              <a:rPr sz="800" b="0" spc="25" dirty="0">
                <a:solidFill>
                  <a:srgbClr val="6B9E24"/>
                </a:solidFill>
                <a:latin typeface="Calibri Light"/>
                <a:cs typeface="Calibri Light"/>
              </a:rPr>
              <a:t>Variable</a:t>
            </a:r>
            <a:endParaRPr sz="800" dirty="0">
              <a:latin typeface="Calibri Light"/>
              <a:cs typeface="Calibri Light"/>
            </a:endParaRPr>
          </a:p>
        </p:txBody>
      </p:sp>
      <p:sp>
        <p:nvSpPr>
          <p:cNvPr id="18" name="object 7">
            <a:extLst>
              <a:ext uri="{FF2B5EF4-FFF2-40B4-BE49-F238E27FC236}">
                <a16:creationId xmlns:a16="http://schemas.microsoft.com/office/drawing/2014/main" id="{852F3B33-4ACA-4D71-8A8B-61CDE76E9B38}"/>
              </a:ext>
            </a:extLst>
          </p:cNvPr>
          <p:cNvSpPr txBox="1"/>
          <p:nvPr/>
        </p:nvSpPr>
        <p:spPr>
          <a:xfrm>
            <a:off x="2971800" y="4235913"/>
            <a:ext cx="944244" cy="344170"/>
          </a:xfrm>
          <a:prstGeom prst="rect">
            <a:avLst/>
          </a:prstGeom>
        </p:spPr>
        <p:txBody>
          <a:bodyPr vert="horz" wrap="square" lIns="0" tIns="12700" rIns="0" bIns="0" rtlCol="0">
            <a:spAutoFit/>
          </a:bodyPr>
          <a:lstStyle/>
          <a:p>
            <a:pPr marL="12700">
              <a:lnSpc>
                <a:spcPts val="1580"/>
              </a:lnSpc>
              <a:spcBef>
                <a:spcPts val="100"/>
              </a:spcBef>
            </a:pPr>
            <a:r>
              <a:rPr sz="1350" b="1" dirty="0">
                <a:solidFill>
                  <a:srgbClr val="F07F09"/>
                </a:solidFill>
                <a:latin typeface="Calibri"/>
                <a:cs typeface="Calibri"/>
              </a:rPr>
              <a:t>X</a:t>
            </a:r>
            <a:endParaRPr sz="1350" dirty="0">
              <a:latin typeface="Calibri"/>
              <a:cs typeface="Calibri"/>
            </a:endParaRPr>
          </a:p>
          <a:p>
            <a:pPr marL="32384">
              <a:lnSpc>
                <a:spcPts val="919"/>
              </a:lnSpc>
            </a:pPr>
            <a:r>
              <a:rPr sz="800" b="0" spc="10" dirty="0">
                <a:solidFill>
                  <a:srgbClr val="F07F09"/>
                </a:solidFill>
                <a:latin typeface="Calibri Light"/>
                <a:cs typeface="Calibri Light"/>
              </a:rPr>
              <a:t>Independent</a:t>
            </a:r>
            <a:r>
              <a:rPr sz="800" b="0" spc="-105" dirty="0">
                <a:solidFill>
                  <a:srgbClr val="F07F09"/>
                </a:solidFill>
                <a:latin typeface="Calibri Light"/>
                <a:cs typeface="Calibri Light"/>
              </a:rPr>
              <a:t> </a:t>
            </a:r>
            <a:r>
              <a:rPr sz="800" b="0" dirty="0">
                <a:solidFill>
                  <a:srgbClr val="F07F09"/>
                </a:solidFill>
                <a:latin typeface="Calibri Light"/>
                <a:cs typeface="Calibri Light"/>
              </a:rPr>
              <a:t>Variable</a:t>
            </a:r>
            <a:endParaRPr sz="800" dirty="0">
              <a:latin typeface="Calibri Light"/>
              <a:cs typeface="Calibri Light"/>
            </a:endParaRPr>
          </a:p>
        </p:txBody>
      </p:sp>
      <p:grpSp>
        <p:nvGrpSpPr>
          <p:cNvPr id="12" name="Group 11">
            <a:extLst>
              <a:ext uri="{FF2B5EF4-FFF2-40B4-BE49-F238E27FC236}">
                <a16:creationId xmlns:a16="http://schemas.microsoft.com/office/drawing/2014/main" id="{002F953E-CBE9-4EDF-B298-F7BCF9E823B6}"/>
              </a:ext>
            </a:extLst>
          </p:cNvPr>
          <p:cNvGrpSpPr/>
          <p:nvPr/>
        </p:nvGrpSpPr>
        <p:grpSpPr>
          <a:xfrm>
            <a:off x="263525" y="1707068"/>
            <a:ext cx="5416550" cy="2743200"/>
            <a:chOff x="0" y="0"/>
            <a:chExt cx="5416550" cy="2743200"/>
          </a:xfrm>
        </p:grpSpPr>
        <p:graphicFrame>
          <p:nvGraphicFramePr>
            <p:cNvPr id="13" name="Chart 12">
              <a:extLst>
                <a:ext uri="{FF2B5EF4-FFF2-40B4-BE49-F238E27FC236}">
                  <a16:creationId xmlns:a16="http://schemas.microsoft.com/office/drawing/2014/main" id="{468D45C2-A84A-48E6-ABF6-30E5CACD4EEA}"/>
                </a:ext>
              </a:extLst>
            </p:cNvPr>
            <p:cNvGraphicFramePr>
              <a:graphicFrameLocks/>
            </p:cNvGraphicFramePr>
            <p:nvPr/>
          </p:nvGraphicFramePr>
          <p:xfrm>
            <a:off x="0" y="0"/>
            <a:ext cx="5416550" cy="2743200"/>
          </p:xfrm>
          <a:graphic>
            <a:graphicData uri="http://schemas.openxmlformats.org/drawingml/2006/chart">
              <c:chart xmlns:c="http://schemas.openxmlformats.org/drawingml/2006/chart" xmlns:r="http://schemas.openxmlformats.org/officeDocument/2006/relationships" r:id="rId2"/>
            </a:graphicData>
          </a:graphic>
        </p:graphicFrame>
        <p:cxnSp>
          <p:nvCxnSpPr>
            <p:cNvPr id="14" name="Straight Connector 13">
              <a:extLst>
                <a:ext uri="{FF2B5EF4-FFF2-40B4-BE49-F238E27FC236}">
                  <a16:creationId xmlns:a16="http://schemas.microsoft.com/office/drawing/2014/main" id="{D63F9F28-008A-4CB3-A12F-24C980E71A66}"/>
                </a:ext>
              </a:extLst>
            </p:cNvPr>
            <p:cNvCxnSpPr>
              <a:cxnSpLocks/>
            </p:cNvCxnSpPr>
            <p:nvPr/>
          </p:nvCxnSpPr>
          <p:spPr>
            <a:xfrm>
              <a:off x="628650" y="1409700"/>
              <a:ext cx="4670425"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7" name="Rectangle 6">
            <a:extLst>
              <a:ext uri="{FF2B5EF4-FFF2-40B4-BE49-F238E27FC236}">
                <a16:creationId xmlns:a16="http://schemas.microsoft.com/office/drawing/2014/main" id="{D69B5979-D3C8-47C4-BF01-355337434335}"/>
              </a:ext>
            </a:extLst>
          </p:cNvPr>
          <p:cNvSpPr/>
          <p:nvPr/>
        </p:nvSpPr>
        <p:spPr>
          <a:xfrm>
            <a:off x="2283261" y="1321071"/>
            <a:ext cx="1592103" cy="369332"/>
          </a:xfrm>
          <a:prstGeom prst="rect">
            <a:avLst/>
          </a:prstGeom>
        </p:spPr>
        <p:txBody>
          <a:bodyPr wrap="none">
            <a:spAutoFit/>
          </a:bodyPr>
          <a:lstStyle/>
          <a:p>
            <a:r>
              <a:rPr lang="en-US" dirty="0"/>
              <a:t>7.56-mean line</a:t>
            </a:r>
            <a:endParaRPr lang="en-IN" dirty="0"/>
          </a:p>
        </p:txBody>
      </p:sp>
      <p:sp>
        <p:nvSpPr>
          <p:cNvPr id="11" name="TextBox 10">
            <a:extLst>
              <a:ext uri="{FF2B5EF4-FFF2-40B4-BE49-F238E27FC236}">
                <a16:creationId xmlns:a16="http://schemas.microsoft.com/office/drawing/2014/main" id="{87CB7073-0615-413E-A4D6-63B8A191C3D8}"/>
              </a:ext>
            </a:extLst>
          </p:cNvPr>
          <p:cNvSpPr txBox="1"/>
          <p:nvPr/>
        </p:nvSpPr>
        <p:spPr>
          <a:xfrm>
            <a:off x="330476" y="4650588"/>
            <a:ext cx="5760762" cy="369332"/>
          </a:xfrm>
          <a:prstGeom prst="rect">
            <a:avLst/>
          </a:prstGeom>
          <a:noFill/>
        </p:spPr>
        <p:txBody>
          <a:bodyPr wrap="square" rtlCol="0">
            <a:spAutoFit/>
          </a:bodyPr>
          <a:lstStyle/>
          <a:p>
            <a:r>
              <a:rPr lang="en-US" dirty="0"/>
              <a:t>We find the  “Sum of Squared Errors” (SSE) for a Mean line</a:t>
            </a:r>
            <a:endParaRPr lang="en-IN" dirty="0"/>
          </a:p>
        </p:txBody>
      </p:sp>
      <p:cxnSp>
        <p:nvCxnSpPr>
          <p:cNvPr id="17" name="Straight Connector 16">
            <a:extLst>
              <a:ext uri="{FF2B5EF4-FFF2-40B4-BE49-F238E27FC236}">
                <a16:creationId xmlns:a16="http://schemas.microsoft.com/office/drawing/2014/main" id="{59E821B9-89D6-4A2F-8AB4-51768EA5AB11}"/>
              </a:ext>
            </a:extLst>
          </p:cNvPr>
          <p:cNvCxnSpPr>
            <a:cxnSpLocks/>
          </p:cNvCxnSpPr>
          <p:nvPr/>
        </p:nvCxnSpPr>
        <p:spPr>
          <a:xfrm flipV="1">
            <a:off x="2819400" y="1678518"/>
            <a:ext cx="0" cy="250716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Rectangle 18">
            <a:extLst>
              <a:ext uri="{FF2B5EF4-FFF2-40B4-BE49-F238E27FC236}">
                <a16:creationId xmlns:a16="http://schemas.microsoft.com/office/drawing/2014/main" id="{E3A35479-C872-4D2F-B547-2DA921588C15}"/>
              </a:ext>
            </a:extLst>
          </p:cNvPr>
          <p:cNvSpPr/>
          <p:nvPr/>
        </p:nvSpPr>
        <p:spPr>
          <a:xfrm>
            <a:off x="5813821" y="3084502"/>
            <a:ext cx="1592103" cy="369332"/>
          </a:xfrm>
          <a:prstGeom prst="rect">
            <a:avLst/>
          </a:prstGeom>
        </p:spPr>
        <p:txBody>
          <a:bodyPr wrap="none">
            <a:spAutoFit/>
          </a:bodyPr>
          <a:lstStyle/>
          <a:p>
            <a:r>
              <a:rPr lang="en-US" dirty="0"/>
              <a:t>45.4-mean line</a:t>
            </a:r>
            <a:endParaRPr lang="en-IN" dirty="0"/>
          </a:p>
        </p:txBody>
      </p:sp>
      <p:pic>
        <p:nvPicPr>
          <p:cNvPr id="20" name="Picture 19">
            <a:extLst>
              <a:ext uri="{FF2B5EF4-FFF2-40B4-BE49-F238E27FC236}">
                <a16:creationId xmlns:a16="http://schemas.microsoft.com/office/drawing/2014/main" id="{0F2676E1-2660-4D6D-997B-F2E38BAF2EED}"/>
              </a:ext>
            </a:extLst>
          </p:cNvPr>
          <p:cNvPicPr>
            <a:picLocks noChangeAspect="1"/>
          </p:cNvPicPr>
          <p:nvPr/>
        </p:nvPicPr>
        <p:blipFill>
          <a:blip r:embed="rId3"/>
          <a:stretch>
            <a:fillRect/>
          </a:stretch>
        </p:blipFill>
        <p:spPr>
          <a:xfrm>
            <a:off x="7840817" y="1535602"/>
            <a:ext cx="2378928" cy="3711128"/>
          </a:xfrm>
          <a:prstGeom prst="rect">
            <a:avLst/>
          </a:prstGeom>
        </p:spPr>
      </p:pic>
    </p:spTree>
    <p:extLst>
      <p:ext uri="{BB962C8B-B14F-4D97-AF65-F5344CB8AC3E}">
        <p14:creationId xmlns:p14="http://schemas.microsoft.com/office/powerpoint/2010/main" val="2873045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Ordinary Least Squares (OLS) Method</a:t>
            </a:r>
            <a:endParaRPr lang="en-IN" dirty="0"/>
          </a:p>
        </p:txBody>
      </p:sp>
      <p:sp>
        <p:nvSpPr>
          <p:cNvPr id="3" name="Slide Number Placeholder 2"/>
          <p:cNvSpPr>
            <a:spLocks noGrp="1"/>
          </p:cNvSpPr>
          <p:nvPr>
            <p:ph type="sldNum" sz="quarter" idx="12"/>
          </p:nvPr>
        </p:nvSpPr>
        <p:spPr/>
        <p:txBody>
          <a:bodyPr/>
          <a:lstStyle/>
          <a:p>
            <a:fld id="{B6F15528-21DE-4FAA-801E-634DDDAF4B2B}" type="slidenum">
              <a:rPr lang="en-IN" smtClean="0"/>
              <a:t>29</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511299" y="4470260"/>
            <a:ext cx="3517361" cy="1477328"/>
          </a:xfrm>
          <a:prstGeom prst="rect">
            <a:avLst/>
          </a:prstGeom>
          <a:noFill/>
        </p:spPr>
        <p:txBody>
          <a:bodyPr wrap="square" rtlCol="0">
            <a:spAutoFit/>
          </a:bodyPr>
          <a:lstStyle/>
          <a:p>
            <a:r>
              <a:rPr lang="es-ES" dirty="0" err="1"/>
              <a:t>Calculate</a:t>
            </a:r>
            <a:r>
              <a:rPr lang="es-ES" dirty="0"/>
              <a:t> </a:t>
            </a:r>
            <a:r>
              <a:rPr lang="es-ES" dirty="0" err="1"/>
              <a:t>Slope</a:t>
            </a:r>
            <a:r>
              <a:rPr lang="es-ES" dirty="0"/>
              <a:t>:</a:t>
            </a:r>
          </a:p>
          <a:p>
            <a:r>
              <a:rPr lang="es-ES" dirty="0"/>
              <a:t>m = 1037.8 / 216.19</a:t>
            </a:r>
          </a:p>
          <a:p>
            <a:r>
              <a:rPr lang="es-ES" dirty="0"/>
              <a:t>m = 4.80</a:t>
            </a:r>
          </a:p>
          <a:p>
            <a:endParaRPr lang="en-US" dirty="0"/>
          </a:p>
          <a:p>
            <a:endParaRPr lang="en-IN" dirty="0"/>
          </a:p>
        </p:txBody>
      </p:sp>
      <p:grpSp>
        <p:nvGrpSpPr>
          <p:cNvPr id="5" name="Group 4">
            <a:extLst>
              <a:ext uri="{FF2B5EF4-FFF2-40B4-BE49-F238E27FC236}">
                <a16:creationId xmlns:a16="http://schemas.microsoft.com/office/drawing/2014/main" id="{583DE809-1DF7-4170-91E1-AD1D4931EB60}"/>
              </a:ext>
            </a:extLst>
          </p:cNvPr>
          <p:cNvGrpSpPr/>
          <p:nvPr/>
        </p:nvGrpSpPr>
        <p:grpSpPr>
          <a:xfrm>
            <a:off x="609600" y="1900803"/>
            <a:ext cx="2686050" cy="1857685"/>
            <a:chOff x="2927405" y="4095440"/>
            <a:chExt cx="2686050" cy="1857685"/>
          </a:xfrm>
        </p:grpSpPr>
        <p:pic>
          <p:nvPicPr>
            <p:cNvPr id="37890" name="Picture 2">
              <a:extLst>
                <a:ext uri="{FF2B5EF4-FFF2-40B4-BE49-F238E27FC236}">
                  <a16:creationId xmlns:a16="http://schemas.microsoft.com/office/drawing/2014/main" id="{904FB8B3-F62E-4A4B-B91E-665699FF7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405" y="4953000"/>
              <a:ext cx="268605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F84A721-8489-43A0-9065-8F0D37083EB7}"/>
                </a:ext>
              </a:extLst>
            </p:cNvPr>
            <p:cNvPicPr>
              <a:picLocks noChangeAspect="1"/>
            </p:cNvPicPr>
            <p:nvPr/>
          </p:nvPicPr>
          <p:blipFill>
            <a:blip r:embed="rId3"/>
            <a:stretch>
              <a:fillRect/>
            </a:stretch>
          </p:blipFill>
          <p:spPr>
            <a:xfrm>
              <a:off x="2927405" y="4095440"/>
              <a:ext cx="1781175" cy="752475"/>
            </a:xfrm>
            <a:prstGeom prst="rect">
              <a:avLst/>
            </a:prstGeom>
          </p:spPr>
        </p:pic>
      </p:grpSp>
      <p:pic>
        <p:nvPicPr>
          <p:cNvPr id="4" name="Picture 3">
            <a:extLst>
              <a:ext uri="{FF2B5EF4-FFF2-40B4-BE49-F238E27FC236}">
                <a16:creationId xmlns:a16="http://schemas.microsoft.com/office/drawing/2014/main" id="{45D15679-55ED-423E-B472-711B031164CD}"/>
              </a:ext>
            </a:extLst>
          </p:cNvPr>
          <p:cNvPicPr>
            <a:picLocks noChangeAspect="1"/>
          </p:cNvPicPr>
          <p:nvPr/>
        </p:nvPicPr>
        <p:blipFill>
          <a:blip r:embed="rId4"/>
          <a:stretch>
            <a:fillRect/>
          </a:stretch>
        </p:blipFill>
        <p:spPr>
          <a:xfrm>
            <a:off x="4368151" y="1900140"/>
            <a:ext cx="7089898" cy="3418344"/>
          </a:xfrm>
          <a:prstGeom prst="rect">
            <a:avLst/>
          </a:prstGeom>
        </p:spPr>
      </p:pic>
      <p:pic>
        <p:nvPicPr>
          <p:cNvPr id="14" name="Picture 13">
            <a:extLst>
              <a:ext uri="{FF2B5EF4-FFF2-40B4-BE49-F238E27FC236}">
                <a16:creationId xmlns:a16="http://schemas.microsoft.com/office/drawing/2014/main" id="{DDD367FA-695F-4A60-88C3-91F94B2D34D6}"/>
              </a:ext>
            </a:extLst>
          </p:cNvPr>
          <p:cNvPicPr>
            <a:picLocks noChangeAspect="1"/>
          </p:cNvPicPr>
          <p:nvPr/>
        </p:nvPicPr>
        <p:blipFill rotWithShape="1">
          <a:blip r:embed="rId3"/>
          <a:srcRect b="26999"/>
          <a:stretch/>
        </p:blipFill>
        <p:spPr>
          <a:xfrm>
            <a:off x="545755" y="3902391"/>
            <a:ext cx="1781175" cy="549316"/>
          </a:xfrm>
          <a:prstGeom prst="rect">
            <a:avLst/>
          </a:prstGeom>
        </p:spPr>
      </p:pic>
    </p:spTree>
    <p:extLst>
      <p:ext uri="{BB962C8B-B14F-4D97-AF65-F5344CB8AC3E}">
        <p14:creationId xmlns:p14="http://schemas.microsoft.com/office/powerpoint/2010/main" val="4276390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Loan Applications – Let us  Predict “salary” when the input is  “years of experience”</a:t>
            </a:r>
          </a:p>
        </p:txBody>
      </p:sp>
      <p:sp>
        <p:nvSpPr>
          <p:cNvPr id="3" name="Slide Number Placeholder 2"/>
          <p:cNvSpPr>
            <a:spLocks noGrp="1"/>
          </p:cNvSpPr>
          <p:nvPr>
            <p:ph type="sldNum" sz="quarter" idx="12"/>
          </p:nvPr>
        </p:nvSpPr>
        <p:spPr/>
        <p:txBody>
          <a:bodyPr/>
          <a:lstStyle/>
          <a:p>
            <a:fld id="{B6F15528-21DE-4FAA-801E-634DDDAF4B2B}" type="slidenum">
              <a:rPr lang="en-IN" smtClean="0"/>
              <a:t>3</a:t>
            </a:fld>
            <a:endParaRPr lang="en-IN"/>
          </a:p>
        </p:txBody>
      </p:sp>
      <p:sp>
        <p:nvSpPr>
          <p:cNvPr id="4" name="TextBox 3"/>
          <p:cNvSpPr txBox="1"/>
          <p:nvPr/>
        </p:nvSpPr>
        <p:spPr>
          <a:xfrm>
            <a:off x="457200" y="1752600"/>
            <a:ext cx="11623951" cy="1200329"/>
          </a:xfrm>
          <a:prstGeom prst="rect">
            <a:avLst/>
          </a:prstGeom>
          <a:noFill/>
        </p:spPr>
        <p:txBody>
          <a:bodyPr wrap="none" rtlCol="0">
            <a:spAutoFit/>
          </a:bodyPr>
          <a:lstStyle/>
          <a:p>
            <a:r>
              <a:rPr lang="en-IN" dirty="0"/>
              <a:t>You distribute Loans. When you distribute loans, Salary of a person or Income of an employee is an important component.</a:t>
            </a:r>
          </a:p>
          <a:p>
            <a:r>
              <a:rPr lang="en-IN" dirty="0"/>
              <a:t>Applicants will fill in their details of Income , they will also submit tax returns etc. </a:t>
            </a:r>
          </a:p>
          <a:p>
            <a:endParaRPr lang="en-IN" dirty="0"/>
          </a:p>
          <a:p>
            <a:r>
              <a:rPr lang="en-IN" dirty="0"/>
              <a:t>However you want to build a Machine Learning model that will Predict salary for years experience</a:t>
            </a:r>
          </a:p>
        </p:txBody>
      </p:sp>
      <p:pic>
        <p:nvPicPr>
          <p:cNvPr id="6" name="Picture 5">
            <a:extLst>
              <a:ext uri="{FF2B5EF4-FFF2-40B4-BE49-F238E27FC236}">
                <a16:creationId xmlns:a16="http://schemas.microsoft.com/office/drawing/2014/main" id="{3ED5B01A-971D-475A-A829-F42AA8B238F6}"/>
              </a:ext>
            </a:extLst>
          </p:cNvPr>
          <p:cNvPicPr>
            <a:picLocks noChangeAspect="1"/>
          </p:cNvPicPr>
          <p:nvPr/>
        </p:nvPicPr>
        <p:blipFill>
          <a:blip r:embed="rId3"/>
          <a:stretch>
            <a:fillRect/>
          </a:stretch>
        </p:blipFill>
        <p:spPr>
          <a:xfrm>
            <a:off x="5334000" y="3124200"/>
            <a:ext cx="1066800" cy="1860550"/>
          </a:xfrm>
          <a:prstGeom prst="rect">
            <a:avLst/>
          </a:prstGeom>
        </p:spPr>
      </p:pic>
      <p:sp>
        <p:nvSpPr>
          <p:cNvPr id="7" name="Rectangle 6">
            <a:extLst>
              <a:ext uri="{FF2B5EF4-FFF2-40B4-BE49-F238E27FC236}">
                <a16:creationId xmlns:a16="http://schemas.microsoft.com/office/drawing/2014/main" id="{B05779D2-3A7F-4B4E-A270-56473FA0F452}"/>
              </a:ext>
            </a:extLst>
          </p:cNvPr>
          <p:cNvSpPr/>
          <p:nvPr/>
        </p:nvSpPr>
        <p:spPr>
          <a:xfrm>
            <a:off x="838200" y="4984750"/>
            <a:ext cx="6096000" cy="369332"/>
          </a:xfrm>
          <a:prstGeom prst="rect">
            <a:avLst/>
          </a:prstGeom>
        </p:spPr>
        <p:txBody>
          <a:bodyPr>
            <a:spAutoFit/>
          </a:bodyPr>
          <a:lstStyle/>
          <a:p>
            <a:r>
              <a:rPr lang="en-IN" dirty="0"/>
              <a:t>What will be Salary if the Experience is 15?	</a:t>
            </a:r>
          </a:p>
        </p:txBody>
      </p:sp>
    </p:spTree>
    <p:extLst>
      <p:ext uri="{BB962C8B-B14F-4D97-AF65-F5344CB8AC3E}">
        <p14:creationId xmlns:p14="http://schemas.microsoft.com/office/powerpoint/2010/main" val="2275009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Ordinary Least Squares (OLS) Method</a:t>
            </a:r>
            <a:endParaRPr lang="en-IN" dirty="0"/>
          </a:p>
        </p:txBody>
      </p:sp>
      <p:sp>
        <p:nvSpPr>
          <p:cNvPr id="3" name="Slide Number Placeholder 2"/>
          <p:cNvSpPr>
            <a:spLocks noGrp="1"/>
          </p:cNvSpPr>
          <p:nvPr>
            <p:ph type="sldNum" sz="quarter" idx="12"/>
          </p:nvPr>
        </p:nvSpPr>
        <p:spPr/>
        <p:txBody>
          <a:bodyPr/>
          <a:lstStyle/>
          <a:p>
            <a:fld id="{B6F15528-21DE-4FAA-801E-634DDDAF4B2B}" type="slidenum">
              <a:rPr lang="en-IN" smtClean="0"/>
              <a:t>30</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521239" y="4129653"/>
            <a:ext cx="3517361" cy="2585323"/>
          </a:xfrm>
          <a:prstGeom prst="rect">
            <a:avLst/>
          </a:prstGeom>
          <a:noFill/>
        </p:spPr>
        <p:txBody>
          <a:bodyPr wrap="square" rtlCol="0">
            <a:spAutoFit/>
          </a:bodyPr>
          <a:lstStyle/>
          <a:p>
            <a:r>
              <a:rPr lang="es-ES" dirty="0" err="1"/>
              <a:t>Calculate</a:t>
            </a:r>
            <a:r>
              <a:rPr lang="es-ES" dirty="0"/>
              <a:t> </a:t>
            </a:r>
            <a:r>
              <a:rPr lang="es-ES" dirty="0" err="1"/>
              <a:t>the</a:t>
            </a:r>
            <a:r>
              <a:rPr lang="es-ES" dirty="0"/>
              <a:t> </a:t>
            </a:r>
            <a:r>
              <a:rPr lang="es-ES" dirty="0" err="1"/>
              <a:t>intercept</a:t>
            </a:r>
            <a:r>
              <a:rPr lang="es-ES" dirty="0"/>
              <a:t>(b)</a:t>
            </a:r>
          </a:p>
          <a:p>
            <a:r>
              <a:rPr lang="es-ES" dirty="0"/>
              <a:t>b = 45.44 - 4.80 * 7.56 = 9.15</a:t>
            </a:r>
          </a:p>
          <a:p>
            <a:r>
              <a:rPr lang="es-ES" dirty="0"/>
              <a:t>b=9.15</a:t>
            </a:r>
          </a:p>
          <a:p>
            <a:r>
              <a:rPr lang="es-ES" dirty="0" err="1"/>
              <a:t>Hence</a:t>
            </a:r>
            <a:r>
              <a:rPr lang="es-ES" dirty="0"/>
              <a:t>:</a:t>
            </a:r>
          </a:p>
          <a:p>
            <a:r>
              <a:rPr lang="es-ES" dirty="0"/>
              <a:t>y = </a:t>
            </a:r>
            <a:r>
              <a:rPr lang="es-ES" dirty="0" err="1"/>
              <a:t>mx</a:t>
            </a:r>
            <a:r>
              <a:rPr lang="es-ES" dirty="0"/>
              <a:t> + b </a:t>
            </a:r>
          </a:p>
          <a:p>
            <a:r>
              <a:rPr lang="es-ES" dirty="0"/>
              <a:t>→ 4.80x + 9.15</a:t>
            </a:r>
          </a:p>
          <a:p>
            <a:r>
              <a:rPr lang="es-ES" dirty="0"/>
              <a:t>y = 4.80x + 9.15</a:t>
            </a:r>
            <a:endParaRPr lang="en-US" dirty="0"/>
          </a:p>
          <a:p>
            <a:endParaRPr lang="en-US" dirty="0"/>
          </a:p>
          <a:p>
            <a:endParaRPr lang="en-IN" dirty="0"/>
          </a:p>
        </p:txBody>
      </p:sp>
      <p:grpSp>
        <p:nvGrpSpPr>
          <p:cNvPr id="5" name="Group 4">
            <a:extLst>
              <a:ext uri="{FF2B5EF4-FFF2-40B4-BE49-F238E27FC236}">
                <a16:creationId xmlns:a16="http://schemas.microsoft.com/office/drawing/2014/main" id="{583DE809-1DF7-4170-91E1-AD1D4931EB60}"/>
              </a:ext>
            </a:extLst>
          </p:cNvPr>
          <p:cNvGrpSpPr/>
          <p:nvPr/>
        </p:nvGrpSpPr>
        <p:grpSpPr>
          <a:xfrm>
            <a:off x="609600" y="1900803"/>
            <a:ext cx="2686050" cy="1857685"/>
            <a:chOff x="2927405" y="4095440"/>
            <a:chExt cx="2686050" cy="1857685"/>
          </a:xfrm>
        </p:grpSpPr>
        <p:pic>
          <p:nvPicPr>
            <p:cNvPr id="37890" name="Picture 2">
              <a:extLst>
                <a:ext uri="{FF2B5EF4-FFF2-40B4-BE49-F238E27FC236}">
                  <a16:creationId xmlns:a16="http://schemas.microsoft.com/office/drawing/2014/main" id="{904FB8B3-F62E-4A4B-B91E-665699FF7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405" y="4953000"/>
              <a:ext cx="268605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F84A721-8489-43A0-9065-8F0D37083EB7}"/>
                </a:ext>
              </a:extLst>
            </p:cNvPr>
            <p:cNvPicPr>
              <a:picLocks noChangeAspect="1"/>
            </p:cNvPicPr>
            <p:nvPr/>
          </p:nvPicPr>
          <p:blipFill>
            <a:blip r:embed="rId3"/>
            <a:stretch>
              <a:fillRect/>
            </a:stretch>
          </p:blipFill>
          <p:spPr>
            <a:xfrm>
              <a:off x="2927405" y="4095440"/>
              <a:ext cx="1781175" cy="752475"/>
            </a:xfrm>
            <a:prstGeom prst="rect">
              <a:avLst/>
            </a:prstGeom>
          </p:spPr>
        </p:pic>
      </p:grpSp>
      <p:pic>
        <p:nvPicPr>
          <p:cNvPr id="4" name="Picture 3">
            <a:extLst>
              <a:ext uri="{FF2B5EF4-FFF2-40B4-BE49-F238E27FC236}">
                <a16:creationId xmlns:a16="http://schemas.microsoft.com/office/drawing/2014/main" id="{45D15679-55ED-423E-B472-711B031164CD}"/>
              </a:ext>
            </a:extLst>
          </p:cNvPr>
          <p:cNvPicPr>
            <a:picLocks noChangeAspect="1"/>
          </p:cNvPicPr>
          <p:nvPr/>
        </p:nvPicPr>
        <p:blipFill>
          <a:blip r:embed="rId4"/>
          <a:stretch>
            <a:fillRect/>
          </a:stretch>
        </p:blipFill>
        <p:spPr>
          <a:xfrm>
            <a:off x="4368151" y="1900140"/>
            <a:ext cx="7089898" cy="3418344"/>
          </a:xfrm>
          <a:prstGeom prst="rect">
            <a:avLst/>
          </a:prstGeom>
        </p:spPr>
      </p:pic>
    </p:spTree>
    <p:extLst>
      <p:ext uri="{BB962C8B-B14F-4D97-AF65-F5344CB8AC3E}">
        <p14:creationId xmlns:p14="http://schemas.microsoft.com/office/powerpoint/2010/main" val="808720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Fit Line using (OLS) Method</a:t>
            </a:r>
            <a:endParaRPr lang="en-IN" dirty="0"/>
          </a:p>
        </p:txBody>
      </p:sp>
      <p:sp>
        <p:nvSpPr>
          <p:cNvPr id="3" name="Slide Number Placeholder 2"/>
          <p:cNvSpPr>
            <a:spLocks noGrp="1"/>
          </p:cNvSpPr>
          <p:nvPr>
            <p:ph type="sldNum" sz="quarter" idx="12"/>
          </p:nvPr>
        </p:nvSpPr>
        <p:spPr/>
        <p:txBody>
          <a:bodyPr/>
          <a:lstStyle/>
          <a:p>
            <a:fld id="{B6F15528-21DE-4FAA-801E-634DDDAF4B2B}" type="slidenum">
              <a:rPr lang="en-IN" smtClean="0"/>
              <a:t>31</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521239" y="4129653"/>
            <a:ext cx="3517361" cy="2308324"/>
          </a:xfrm>
          <a:prstGeom prst="rect">
            <a:avLst/>
          </a:prstGeom>
          <a:noFill/>
        </p:spPr>
        <p:txBody>
          <a:bodyPr wrap="square" rtlCol="0">
            <a:spAutoFit/>
          </a:bodyPr>
          <a:lstStyle/>
          <a:p>
            <a:r>
              <a:rPr lang="es-ES" b="1" dirty="0"/>
              <a:t>OLS </a:t>
            </a:r>
            <a:r>
              <a:rPr lang="es-ES" b="1" dirty="0" err="1"/>
              <a:t>Method</a:t>
            </a:r>
            <a:r>
              <a:rPr lang="es-ES" b="1" dirty="0"/>
              <a:t>:</a:t>
            </a:r>
          </a:p>
          <a:p>
            <a:r>
              <a:rPr lang="es-ES" dirty="0"/>
              <a:t>m = 1037.8 / 216.19</a:t>
            </a:r>
          </a:p>
          <a:p>
            <a:r>
              <a:rPr lang="es-ES" dirty="0"/>
              <a:t>m = 4.80</a:t>
            </a:r>
          </a:p>
          <a:p>
            <a:r>
              <a:rPr lang="es-ES" dirty="0"/>
              <a:t>b = 45.44 - 4.80 * 7.56 = 9.15</a:t>
            </a:r>
          </a:p>
          <a:p>
            <a:r>
              <a:rPr lang="es-ES" dirty="0" err="1"/>
              <a:t>Hence</a:t>
            </a:r>
            <a:r>
              <a:rPr lang="es-ES" dirty="0"/>
              <a:t>, y = </a:t>
            </a:r>
            <a:r>
              <a:rPr lang="es-ES" dirty="0" err="1"/>
              <a:t>mx</a:t>
            </a:r>
            <a:r>
              <a:rPr lang="es-ES" dirty="0"/>
              <a:t> + b → 4.80x + 9.15</a:t>
            </a:r>
          </a:p>
          <a:p>
            <a:r>
              <a:rPr lang="es-ES" dirty="0"/>
              <a:t>y = 4.80x + 9.15</a:t>
            </a:r>
            <a:endParaRPr lang="en-US" dirty="0"/>
          </a:p>
          <a:p>
            <a:endParaRPr lang="en-US" dirty="0"/>
          </a:p>
          <a:p>
            <a:endParaRPr lang="en-IN" dirty="0"/>
          </a:p>
        </p:txBody>
      </p:sp>
      <p:grpSp>
        <p:nvGrpSpPr>
          <p:cNvPr id="5" name="Group 4">
            <a:extLst>
              <a:ext uri="{FF2B5EF4-FFF2-40B4-BE49-F238E27FC236}">
                <a16:creationId xmlns:a16="http://schemas.microsoft.com/office/drawing/2014/main" id="{583DE809-1DF7-4170-91E1-AD1D4931EB60}"/>
              </a:ext>
            </a:extLst>
          </p:cNvPr>
          <p:cNvGrpSpPr/>
          <p:nvPr/>
        </p:nvGrpSpPr>
        <p:grpSpPr>
          <a:xfrm>
            <a:off x="609600" y="1900803"/>
            <a:ext cx="2686050" cy="1857685"/>
            <a:chOff x="2927405" y="4095440"/>
            <a:chExt cx="2686050" cy="1857685"/>
          </a:xfrm>
        </p:grpSpPr>
        <p:pic>
          <p:nvPicPr>
            <p:cNvPr id="37890" name="Picture 2">
              <a:extLst>
                <a:ext uri="{FF2B5EF4-FFF2-40B4-BE49-F238E27FC236}">
                  <a16:creationId xmlns:a16="http://schemas.microsoft.com/office/drawing/2014/main" id="{904FB8B3-F62E-4A4B-B91E-665699FF7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405" y="4953000"/>
              <a:ext cx="268605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F84A721-8489-43A0-9065-8F0D37083EB7}"/>
                </a:ext>
              </a:extLst>
            </p:cNvPr>
            <p:cNvPicPr>
              <a:picLocks noChangeAspect="1"/>
            </p:cNvPicPr>
            <p:nvPr/>
          </p:nvPicPr>
          <p:blipFill>
            <a:blip r:embed="rId3"/>
            <a:stretch>
              <a:fillRect/>
            </a:stretch>
          </p:blipFill>
          <p:spPr>
            <a:xfrm>
              <a:off x="2927405" y="4095440"/>
              <a:ext cx="1781175" cy="752475"/>
            </a:xfrm>
            <a:prstGeom prst="rect">
              <a:avLst/>
            </a:prstGeom>
          </p:spPr>
        </p:pic>
      </p:grpSp>
      <p:graphicFrame>
        <p:nvGraphicFramePr>
          <p:cNvPr id="9" name="Chart 8">
            <a:extLst>
              <a:ext uri="{FF2B5EF4-FFF2-40B4-BE49-F238E27FC236}">
                <a16:creationId xmlns:a16="http://schemas.microsoft.com/office/drawing/2014/main" id="{A797BCC2-8850-441C-A546-82D53AA96D61}"/>
              </a:ext>
            </a:extLst>
          </p:cNvPr>
          <p:cNvGraphicFramePr>
            <a:graphicFrameLocks/>
          </p:cNvGraphicFramePr>
          <p:nvPr/>
        </p:nvGraphicFramePr>
        <p:xfrm>
          <a:off x="4572000" y="1676400"/>
          <a:ext cx="57785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EC7F9421-B739-4FB6-A7CE-6B177C28DDA2}"/>
              </a:ext>
            </a:extLst>
          </p:cNvPr>
          <p:cNvSpPr txBox="1"/>
          <p:nvPr/>
        </p:nvSpPr>
        <p:spPr>
          <a:xfrm>
            <a:off x="5029200" y="4129653"/>
            <a:ext cx="3517361" cy="1200329"/>
          </a:xfrm>
          <a:prstGeom prst="rect">
            <a:avLst/>
          </a:prstGeom>
          <a:noFill/>
        </p:spPr>
        <p:txBody>
          <a:bodyPr wrap="square" rtlCol="0">
            <a:spAutoFit/>
          </a:bodyPr>
          <a:lstStyle/>
          <a:p>
            <a:r>
              <a:rPr lang="es-ES" dirty="0"/>
              <a:t>Excel:</a:t>
            </a:r>
          </a:p>
          <a:p>
            <a:r>
              <a:rPr lang="es-ES" dirty="0"/>
              <a:t>y = 4.79x + 9.18</a:t>
            </a:r>
            <a:endParaRPr lang="en-US" dirty="0"/>
          </a:p>
          <a:p>
            <a:endParaRPr lang="en-US" dirty="0"/>
          </a:p>
          <a:p>
            <a:endParaRPr lang="en-IN" dirty="0"/>
          </a:p>
        </p:txBody>
      </p:sp>
    </p:spTree>
    <p:extLst>
      <p:ext uri="{BB962C8B-B14F-4D97-AF65-F5344CB8AC3E}">
        <p14:creationId xmlns:p14="http://schemas.microsoft.com/office/powerpoint/2010/main" val="3790749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246621"/>
            <a:ext cx="11150600" cy="439179"/>
          </a:xfrm>
        </p:spPr>
        <p:txBody>
          <a:bodyPr/>
          <a:lstStyle/>
          <a:p>
            <a:r>
              <a:rPr lang="en-US" dirty="0"/>
              <a:t>Best Fit Line using (OLS) Method</a:t>
            </a:r>
            <a:endParaRPr lang="en-IN" dirty="0"/>
          </a:p>
        </p:txBody>
      </p:sp>
      <p:sp>
        <p:nvSpPr>
          <p:cNvPr id="3" name="Slide Number Placeholder 2"/>
          <p:cNvSpPr>
            <a:spLocks noGrp="1"/>
          </p:cNvSpPr>
          <p:nvPr>
            <p:ph type="sldNum" sz="quarter" idx="12"/>
          </p:nvPr>
        </p:nvSpPr>
        <p:spPr/>
        <p:txBody>
          <a:bodyPr/>
          <a:lstStyle/>
          <a:p>
            <a:fld id="{B6F15528-21DE-4FAA-801E-634DDDAF4B2B}" type="slidenum">
              <a:rPr lang="en-IN" smtClean="0"/>
              <a:t>32</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6705600" y="6077577"/>
            <a:ext cx="1993361" cy="1200329"/>
          </a:xfrm>
          <a:prstGeom prst="rect">
            <a:avLst/>
          </a:prstGeom>
          <a:noFill/>
        </p:spPr>
        <p:txBody>
          <a:bodyPr wrap="square" rtlCol="0">
            <a:spAutoFit/>
          </a:bodyPr>
          <a:lstStyle/>
          <a:p>
            <a:r>
              <a:rPr lang="es-ES" b="1" dirty="0"/>
              <a:t>OLS </a:t>
            </a:r>
            <a:r>
              <a:rPr lang="es-ES" b="1" dirty="0" err="1"/>
              <a:t>Method</a:t>
            </a:r>
            <a:r>
              <a:rPr lang="es-ES" b="1" dirty="0"/>
              <a:t>:</a:t>
            </a:r>
          </a:p>
          <a:p>
            <a:r>
              <a:rPr lang="es-ES" dirty="0"/>
              <a:t>y = 4.80x + 9.15</a:t>
            </a:r>
            <a:endParaRPr lang="en-US" dirty="0"/>
          </a:p>
          <a:p>
            <a:endParaRPr lang="en-US" dirty="0"/>
          </a:p>
          <a:p>
            <a:endParaRPr lang="en-IN" dirty="0"/>
          </a:p>
        </p:txBody>
      </p:sp>
      <p:sp>
        <p:nvSpPr>
          <p:cNvPr id="10" name="TextBox 9">
            <a:extLst>
              <a:ext uri="{FF2B5EF4-FFF2-40B4-BE49-F238E27FC236}">
                <a16:creationId xmlns:a16="http://schemas.microsoft.com/office/drawing/2014/main" id="{EC7F9421-B739-4FB6-A7CE-6B177C28DDA2}"/>
              </a:ext>
            </a:extLst>
          </p:cNvPr>
          <p:cNvSpPr txBox="1"/>
          <p:nvPr/>
        </p:nvSpPr>
        <p:spPr>
          <a:xfrm>
            <a:off x="3996047" y="6042941"/>
            <a:ext cx="3517361" cy="1200329"/>
          </a:xfrm>
          <a:prstGeom prst="rect">
            <a:avLst/>
          </a:prstGeom>
          <a:noFill/>
        </p:spPr>
        <p:txBody>
          <a:bodyPr wrap="square" rtlCol="0">
            <a:spAutoFit/>
          </a:bodyPr>
          <a:lstStyle/>
          <a:p>
            <a:r>
              <a:rPr lang="es-ES" dirty="0"/>
              <a:t>Excel:</a:t>
            </a:r>
          </a:p>
          <a:p>
            <a:r>
              <a:rPr lang="es-ES" dirty="0"/>
              <a:t>y = 4.79x + 9.18</a:t>
            </a:r>
            <a:endParaRPr lang="en-US" dirty="0"/>
          </a:p>
          <a:p>
            <a:endParaRPr lang="en-US" dirty="0"/>
          </a:p>
          <a:p>
            <a:endParaRPr lang="en-IN" dirty="0"/>
          </a:p>
        </p:txBody>
      </p:sp>
      <p:pic>
        <p:nvPicPr>
          <p:cNvPr id="4" name="Picture 3">
            <a:extLst>
              <a:ext uri="{FF2B5EF4-FFF2-40B4-BE49-F238E27FC236}">
                <a16:creationId xmlns:a16="http://schemas.microsoft.com/office/drawing/2014/main" id="{A29078C4-6F9D-4840-8FB3-93094805AB34}"/>
              </a:ext>
            </a:extLst>
          </p:cNvPr>
          <p:cNvPicPr>
            <a:picLocks noChangeAspect="1"/>
          </p:cNvPicPr>
          <p:nvPr/>
        </p:nvPicPr>
        <p:blipFill>
          <a:blip r:embed="rId2"/>
          <a:stretch>
            <a:fillRect/>
          </a:stretch>
        </p:blipFill>
        <p:spPr>
          <a:xfrm>
            <a:off x="602100" y="815059"/>
            <a:ext cx="10987800" cy="5227882"/>
          </a:xfrm>
          <a:prstGeom prst="rect">
            <a:avLst/>
          </a:prstGeom>
        </p:spPr>
      </p:pic>
    </p:spTree>
    <p:extLst>
      <p:ext uri="{BB962C8B-B14F-4D97-AF65-F5344CB8AC3E}">
        <p14:creationId xmlns:p14="http://schemas.microsoft.com/office/powerpoint/2010/main" val="4270188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Sum of Squared Errors – Predicted Output</a:t>
            </a:r>
          </a:p>
        </p:txBody>
      </p:sp>
      <p:sp>
        <p:nvSpPr>
          <p:cNvPr id="3" name="Slide Number Placeholder 2"/>
          <p:cNvSpPr>
            <a:spLocks noGrp="1"/>
          </p:cNvSpPr>
          <p:nvPr>
            <p:ph type="sldNum" sz="quarter" idx="12"/>
          </p:nvPr>
        </p:nvSpPr>
        <p:spPr/>
        <p:txBody>
          <a:bodyPr/>
          <a:lstStyle/>
          <a:p>
            <a:fld id="{B6F15528-21DE-4FAA-801E-634DDDAF4B2B}" type="slidenum">
              <a:rPr lang="en-IN" smtClean="0"/>
              <a:t>33</a:t>
            </a:fld>
            <a:endParaRPr lang="en-IN"/>
          </a:p>
        </p:txBody>
      </p:sp>
      <p:pic>
        <p:nvPicPr>
          <p:cNvPr id="4" name="Picture 3">
            <a:extLst>
              <a:ext uri="{FF2B5EF4-FFF2-40B4-BE49-F238E27FC236}">
                <a16:creationId xmlns:a16="http://schemas.microsoft.com/office/drawing/2014/main" id="{66DF3CF4-5CB3-4BCA-8BF5-5BFAE52E5908}"/>
              </a:ext>
            </a:extLst>
          </p:cNvPr>
          <p:cNvPicPr>
            <a:picLocks noChangeAspect="1"/>
          </p:cNvPicPr>
          <p:nvPr/>
        </p:nvPicPr>
        <p:blipFill>
          <a:blip r:embed="rId2"/>
          <a:stretch>
            <a:fillRect/>
          </a:stretch>
        </p:blipFill>
        <p:spPr>
          <a:xfrm>
            <a:off x="685800" y="1434051"/>
            <a:ext cx="2695575" cy="1028700"/>
          </a:xfrm>
          <a:prstGeom prst="rect">
            <a:avLst/>
          </a:prstGeom>
        </p:spPr>
      </p:pic>
      <p:sp>
        <p:nvSpPr>
          <p:cNvPr id="7" name="TextBox 6">
            <a:extLst>
              <a:ext uri="{FF2B5EF4-FFF2-40B4-BE49-F238E27FC236}">
                <a16:creationId xmlns:a16="http://schemas.microsoft.com/office/drawing/2014/main" id="{257D4567-1EDC-4A66-96D2-DC7C49E0881D}"/>
              </a:ext>
            </a:extLst>
          </p:cNvPr>
          <p:cNvSpPr txBox="1"/>
          <p:nvPr/>
        </p:nvSpPr>
        <p:spPr>
          <a:xfrm>
            <a:off x="228600" y="2690336"/>
            <a:ext cx="5334000" cy="2585323"/>
          </a:xfrm>
          <a:prstGeom prst="rect">
            <a:avLst/>
          </a:prstGeom>
          <a:noFill/>
        </p:spPr>
        <p:txBody>
          <a:bodyPr wrap="square" rtlCol="0">
            <a:spAutoFit/>
          </a:bodyPr>
          <a:lstStyle/>
          <a:p>
            <a:r>
              <a:rPr lang="en-US" dirty="0"/>
              <a:t>The sum of squared errors SSE output is </a:t>
            </a:r>
            <a:r>
              <a:rPr lang="en-US" i="1" dirty="0"/>
              <a:t>245.38 </a:t>
            </a:r>
          </a:p>
          <a:p>
            <a:r>
              <a:rPr lang="en-US" dirty="0"/>
              <a:t>for the predicted line.</a:t>
            </a:r>
          </a:p>
          <a:p>
            <a:endParaRPr lang="en-US" dirty="0"/>
          </a:p>
          <a:p>
            <a:endParaRPr lang="en-US" dirty="0"/>
          </a:p>
          <a:p>
            <a:r>
              <a:rPr lang="en-US" dirty="0"/>
              <a:t>Now Sum of Squared Error got reduced significantly from 5226.19 to 245.38.</a:t>
            </a:r>
          </a:p>
          <a:p>
            <a:endParaRPr lang="en-US" dirty="0"/>
          </a:p>
          <a:p>
            <a:endParaRPr lang="en-US" dirty="0"/>
          </a:p>
          <a:p>
            <a:endParaRPr lang="en-IN" dirty="0"/>
          </a:p>
        </p:txBody>
      </p:sp>
      <p:pic>
        <p:nvPicPr>
          <p:cNvPr id="8" name="Picture 7">
            <a:extLst>
              <a:ext uri="{FF2B5EF4-FFF2-40B4-BE49-F238E27FC236}">
                <a16:creationId xmlns:a16="http://schemas.microsoft.com/office/drawing/2014/main" id="{36E2B8EC-CD91-4745-AB26-1556F07F9B78}"/>
              </a:ext>
            </a:extLst>
          </p:cNvPr>
          <p:cNvPicPr>
            <a:picLocks noChangeAspect="1"/>
          </p:cNvPicPr>
          <p:nvPr/>
        </p:nvPicPr>
        <p:blipFill>
          <a:blip r:embed="rId3"/>
          <a:stretch>
            <a:fillRect/>
          </a:stretch>
        </p:blipFill>
        <p:spPr>
          <a:xfrm>
            <a:off x="5564588" y="1435376"/>
            <a:ext cx="5684520" cy="3678748"/>
          </a:xfrm>
          <a:prstGeom prst="rect">
            <a:avLst/>
          </a:prstGeom>
        </p:spPr>
      </p:pic>
    </p:spTree>
    <p:extLst>
      <p:ext uri="{BB962C8B-B14F-4D97-AF65-F5344CB8AC3E}">
        <p14:creationId xmlns:p14="http://schemas.microsoft.com/office/powerpoint/2010/main" val="3218982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Gradient Descent</a:t>
            </a:r>
          </a:p>
        </p:txBody>
      </p:sp>
      <p:sp>
        <p:nvSpPr>
          <p:cNvPr id="3" name="Slide Number Placeholder 2"/>
          <p:cNvSpPr>
            <a:spLocks noGrp="1"/>
          </p:cNvSpPr>
          <p:nvPr>
            <p:ph type="sldNum" sz="quarter" idx="12"/>
          </p:nvPr>
        </p:nvSpPr>
        <p:spPr/>
        <p:txBody>
          <a:bodyPr/>
          <a:lstStyle/>
          <a:p>
            <a:fld id="{B6F15528-21DE-4FAA-801E-634DDDAF4B2B}" type="slidenum">
              <a:rPr lang="en-IN" smtClean="0"/>
              <a:t>34</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504010" y="1447800"/>
            <a:ext cx="10468790" cy="2308324"/>
          </a:xfrm>
          <a:prstGeom prst="rect">
            <a:avLst/>
          </a:prstGeom>
          <a:noFill/>
        </p:spPr>
        <p:txBody>
          <a:bodyPr wrap="square" rtlCol="0">
            <a:spAutoFit/>
          </a:bodyPr>
          <a:lstStyle/>
          <a:p>
            <a:r>
              <a:rPr lang="en-US" sz="2400" dirty="0"/>
              <a:t>For Multi-variate dataset which contains a single independent variables set and multiple dependent variables sets we  can also use a machine learning algorithm called “Gradient Descent” to get the best fit line.</a:t>
            </a:r>
          </a:p>
          <a:p>
            <a:endParaRPr lang="en-US" sz="2400" dirty="0"/>
          </a:p>
          <a:p>
            <a:endParaRPr lang="en-US" sz="2400" dirty="0"/>
          </a:p>
          <a:p>
            <a:endParaRPr lang="en-IN" sz="2400" dirty="0"/>
          </a:p>
        </p:txBody>
      </p:sp>
    </p:spTree>
    <p:extLst>
      <p:ext uri="{BB962C8B-B14F-4D97-AF65-F5344CB8AC3E}">
        <p14:creationId xmlns:p14="http://schemas.microsoft.com/office/powerpoint/2010/main" val="4008201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Finding the best fit line: using Gradient Descent, Minimizing the error</a:t>
            </a:r>
          </a:p>
        </p:txBody>
      </p:sp>
      <p:sp>
        <p:nvSpPr>
          <p:cNvPr id="3" name="Slide Number Placeholder 2"/>
          <p:cNvSpPr>
            <a:spLocks noGrp="1"/>
          </p:cNvSpPr>
          <p:nvPr>
            <p:ph type="sldNum" sz="quarter" idx="12"/>
          </p:nvPr>
        </p:nvSpPr>
        <p:spPr/>
        <p:txBody>
          <a:bodyPr/>
          <a:lstStyle/>
          <a:p>
            <a:fld id="{B6F15528-21DE-4FAA-801E-634DDDAF4B2B}" type="slidenum">
              <a:rPr lang="en-IN" smtClean="0"/>
              <a:t>35</a:t>
            </a:fld>
            <a:endParaRPr lang="en-IN"/>
          </a:p>
        </p:txBody>
      </p:sp>
      <p:pic>
        <p:nvPicPr>
          <p:cNvPr id="23556" name="Picture 4" descr="https://miro.medium.com/max/864/1*CjTBNFUEI_IokEOXJ00zK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4000"/>
            <a:ext cx="57912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154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Gradient Descent works</a:t>
            </a:r>
          </a:p>
        </p:txBody>
      </p:sp>
      <p:sp>
        <p:nvSpPr>
          <p:cNvPr id="3" name="Slide Number Placeholder 2"/>
          <p:cNvSpPr>
            <a:spLocks noGrp="1"/>
          </p:cNvSpPr>
          <p:nvPr>
            <p:ph type="sldNum" sz="quarter" idx="12"/>
          </p:nvPr>
        </p:nvSpPr>
        <p:spPr/>
        <p:txBody>
          <a:bodyPr/>
          <a:lstStyle/>
          <a:p>
            <a:fld id="{B6F15528-21DE-4FAA-801E-634DDDAF4B2B}" type="slidenum">
              <a:rPr lang="en-IN" smtClean="0"/>
              <a:t>36</a:t>
            </a:fld>
            <a:endParaRPr lang="en-IN"/>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520190"/>
            <a:ext cx="6858000" cy="4560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8727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FE822B-B8CE-4FCA-8515-5CA449395E74}"/>
              </a:ext>
            </a:extLst>
          </p:cNvPr>
          <p:cNvSpPr>
            <a:spLocks noGrp="1"/>
          </p:cNvSpPr>
          <p:nvPr>
            <p:ph type="sldNum" sz="quarter" idx="12"/>
          </p:nvPr>
        </p:nvSpPr>
        <p:spPr/>
        <p:txBody>
          <a:bodyPr/>
          <a:lstStyle/>
          <a:p>
            <a:fld id="{B6F15528-21DE-4FAA-801E-634DDDAF4B2B}" type="slidenum">
              <a:rPr lang="en-IN" smtClean="0"/>
              <a:t>37</a:t>
            </a:fld>
            <a:endParaRPr lang="en-IN"/>
          </a:p>
        </p:txBody>
      </p:sp>
      <p:pic>
        <p:nvPicPr>
          <p:cNvPr id="4" name="Picture 3">
            <a:extLst>
              <a:ext uri="{FF2B5EF4-FFF2-40B4-BE49-F238E27FC236}">
                <a16:creationId xmlns:a16="http://schemas.microsoft.com/office/drawing/2014/main" id="{D5F6148F-6E43-4391-8DAC-6A4F2E0BCB5A}"/>
              </a:ext>
            </a:extLst>
          </p:cNvPr>
          <p:cNvPicPr>
            <a:picLocks noChangeAspect="1"/>
          </p:cNvPicPr>
          <p:nvPr/>
        </p:nvPicPr>
        <p:blipFill>
          <a:blip r:embed="rId2"/>
          <a:stretch>
            <a:fillRect/>
          </a:stretch>
        </p:blipFill>
        <p:spPr>
          <a:xfrm>
            <a:off x="2005012" y="728662"/>
            <a:ext cx="8181975" cy="5400675"/>
          </a:xfrm>
          <a:prstGeom prst="rect">
            <a:avLst/>
          </a:prstGeom>
        </p:spPr>
      </p:pic>
    </p:spTree>
    <p:extLst>
      <p:ext uri="{BB962C8B-B14F-4D97-AF65-F5344CB8AC3E}">
        <p14:creationId xmlns:p14="http://schemas.microsoft.com/office/powerpoint/2010/main" val="1975905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A4C43C-58C2-49A7-A730-B81461153191}"/>
              </a:ext>
            </a:extLst>
          </p:cNvPr>
          <p:cNvSpPr>
            <a:spLocks noGrp="1"/>
          </p:cNvSpPr>
          <p:nvPr>
            <p:ph type="sldNum" sz="quarter" idx="12"/>
          </p:nvPr>
        </p:nvSpPr>
        <p:spPr/>
        <p:txBody>
          <a:bodyPr/>
          <a:lstStyle/>
          <a:p>
            <a:fld id="{D45CCA5D-BDAD-49B9-8A8D-F58C7A209169}" type="slidenum">
              <a:rPr lang="en-IN" smtClean="0"/>
              <a:t>38</a:t>
            </a:fld>
            <a:endParaRPr lang="en-IN"/>
          </a:p>
        </p:txBody>
      </p:sp>
      <p:pic>
        <p:nvPicPr>
          <p:cNvPr id="5" name="Picture 4">
            <a:extLst>
              <a:ext uri="{FF2B5EF4-FFF2-40B4-BE49-F238E27FC236}">
                <a16:creationId xmlns:a16="http://schemas.microsoft.com/office/drawing/2014/main" id="{B5FC0BD3-B25A-4BCB-892E-506081B63F7E}"/>
              </a:ext>
            </a:extLst>
          </p:cNvPr>
          <p:cNvPicPr>
            <a:picLocks noChangeAspect="1"/>
          </p:cNvPicPr>
          <p:nvPr/>
        </p:nvPicPr>
        <p:blipFill rotWithShape="1">
          <a:blip r:embed="rId2"/>
          <a:srcRect l="1951" r="9204"/>
          <a:stretch/>
        </p:blipFill>
        <p:spPr>
          <a:xfrm>
            <a:off x="5938" y="171383"/>
            <a:ext cx="7467600" cy="6400800"/>
          </a:xfrm>
          <a:prstGeom prst="rect">
            <a:avLst/>
          </a:prstGeom>
        </p:spPr>
      </p:pic>
      <p:pic>
        <p:nvPicPr>
          <p:cNvPr id="1026" name="Picture 2">
            <a:extLst>
              <a:ext uri="{FF2B5EF4-FFF2-40B4-BE49-F238E27FC236}">
                <a16:creationId xmlns:a16="http://schemas.microsoft.com/office/drawing/2014/main" id="{C12CD30E-49F8-45A5-A247-AED174B185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17" r="8897"/>
          <a:stretch/>
        </p:blipFill>
        <p:spPr bwMode="auto">
          <a:xfrm>
            <a:off x="7680366" y="3876675"/>
            <a:ext cx="4495800" cy="29813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15083E-8907-4CF8-84BF-113193CE5FAA}"/>
              </a:ext>
            </a:extLst>
          </p:cNvPr>
          <p:cNvSpPr txBox="1"/>
          <p:nvPr/>
        </p:nvSpPr>
        <p:spPr>
          <a:xfrm>
            <a:off x="0" y="1568082"/>
            <a:ext cx="2167581" cy="646331"/>
          </a:xfrm>
          <a:prstGeom prst="rect">
            <a:avLst/>
          </a:prstGeom>
          <a:noFill/>
        </p:spPr>
        <p:txBody>
          <a:bodyPr wrap="none" rtlCol="0">
            <a:spAutoFit/>
          </a:bodyPr>
          <a:lstStyle/>
          <a:p>
            <a:r>
              <a:rPr lang="en-IN" dirty="0"/>
              <a:t>Sum of Squares Error</a:t>
            </a:r>
          </a:p>
          <a:p>
            <a:r>
              <a:rPr lang="en-IN" dirty="0"/>
              <a:t>SSE</a:t>
            </a:r>
          </a:p>
        </p:txBody>
      </p:sp>
      <p:sp>
        <p:nvSpPr>
          <p:cNvPr id="3" name="TextBox 2">
            <a:extLst>
              <a:ext uri="{FF2B5EF4-FFF2-40B4-BE49-F238E27FC236}">
                <a16:creationId xmlns:a16="http://schemas.microsoft.com/office/drawing/2014/main" id="{73351AC6-092D-42AB-83CA-3D7A82BD530D}"/>
              </a:ext>
            </a:extLst>
          </p:cNvPr>
          <p:cNvSpPr txBox="1"/>
          <p:nvPr/>
        </p:nvSpPr>
        <p:spPr>
          <a:xfrm>
            <a:off x="-26719" y="3839300"/>
            <a:ext cx="1693092" cy="646331"/>
          </a:xfrm>
          <a:prstGeom prst="rect">
            <a:avLst/>
          </a:prstGeom>
          <a:noFill/>
        </p:spPr>
        <p:txBody>
          <a:bodyPr wrap="none" rtlCol="0">
            <a:spAutoFit/>
          </a:bodyPr>
          <a:lstStyle/>
          <a:p>
            <a:r>
              <a:rPr lang="en-IN" dirty="0"/>
              <a:t>Sum of Squares </a:t>
            </a:r>
          </a:p>
          <a:p>
            <a:r>
              <a:rPr lang="en-IN" dirty="0"/>
              <a:t>Regression SSR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E7F1A9B-EDB6-4175-AF03-325DF17859C5}"/>
                  </a:ext>
                </a:extLst>
              </p14:cNvPr>
              <p14:cNvContentPartPr/>
              <p14:nvPr/>
            </p14:nvContentPartPr>
            <p14:xfrm>
              <a:off x="7286760" y="1885680"/>
              <a:ext cx="4108320" cy="2490120"/>
            </p14:xfrm>
          </p:contentPart>
        </mc:Choice>
        <mc:Fallback xmlns="">
          <p:pic>
            <p:nvPicPr>
              <p:cNvPr id="6" name="Ink 5">
                <a:extLst>
                  <a:ext uri="{FF2B5EF4-FFF2-40B4-BE49-F238E27FC236}">
                    <a16:creationId xmlns:a16="http://schemas.microsoft.com/office/drawing/2014/main" id="{7E7F1A9B-EDB6-4175-AF03-325DF17859C5}"/>
                  </a:ext>
                </a:extLst>
              </p:cNvPr>
              <p:cNvPicPr/>
              <p:nvPr/>
            </p:nvPicPr>
            <p:blipFill>
              <a:blip r:embed="rId5"/>
              <a:stretch>
                <a:fillRect/>
              </a:stretch>
            </p:blipFill>
            <p:spPr>
              <a:xfrm>
                <a:off x="7277400" y="1876320"/>
                <a:ext cx="4127040" cy="2508840"/>
              </a:xfrm>
              <a:prstGeom prst="rect">
                <a:avLst/>
              </a:prstGeom>
            </p:spPr>
          </p:pic>
        </mc:Fallback>
      </mc:AlternateContent>
    </p:spTree>
    <p:extLst>
      <p:ext uri="{BB962C8B-B14F-4D97-AF65-F5344CB8AC3E}">
        <p14:creationId xmlns:p14="http://schemas.microsoft.com/office/powerpoint/2010/main" val="3364407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Goodness of Fit – R Square (how good is our Model)</a:t>
            </a:r>
          </a:p>
        </p:txBody>
      </p:sp>
      <p:sp>
        <p:nvSpPr>
          <p:cNvPr id="3" name="Slide Number Placeholder 2"/>
          <p:cNvSpPr>
            <a:spLocks noGrp="1"/>
          </p:cNvSpPr>
          <p:nvPr>
            <p:ph type="sldNum" sz="quarter" idx="12"/>
          </p:nvPr>
        </p:nvSpPr>
        <p:spPr/>
        <p:txBody>
          <a:bodyPr/>
          <a:lstStyle/>
          <a:p>
            <a:fld id="{B6F15528-21DE-4FAA-801E-634DDDAF4B2B}" type="slidenum">
              <a:rPr lang="en-IN" smtClean="0"/>
              <a:t>39</a:t>
            </a:fld>
            <a:endParaRPr lang="en-IN"/>
          </a:p>
        </p:txBody>
      </p:sp>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0032" y="1958640"/>
            <a:ext cx="3875148" cy="2308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0" name="Straight Connector 99"/>
          <p:cNvCxnSpPr/>
          <p:nvPr/>
        </p:nvCxnSpPr>
        <p:spPr>
          <a:xfrm>
            <a:off x="10007606" y="332028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9829800" y="3352800"/>
            <a:ext cx="22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906000" y="3769858"/>
            <a:ext cx="22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79166E3-E706-46CB-8927-3DD4583525BA}"/>
              </a:ext>
            </a:extLst>
          </p:cNvPr>
          <p:cNvPicPr>
            <a:picLocks noChangeAspect="1"/>
          </p:cNvPicPr>
          <p:nvPr/>
        </p:nvPicPr>
        <p:blipFill>
          <a:blip r:embed="rId4"/>
          <a:stretch>
            <a:fillRect/>
          </a:stretch>
        </p:blipFill>
        <p:spPr>
          <a:xfrm>
            <a:off x="4494992" y="1748396"/>
            <a:ext cx="3485122" cy="4061012"/>
          </a:xfrm>
          <a:prstGeom prst="rect">
            <a:avLst/>
          </a:prstGeom>
        </p:spPr>
      </p:pic>
    </p:spTree>
    <p:extLst>
      <p:ext uri="{BB962C8B-B14F-4D97-AF65-F5344CB8AC3E}">
        <p14:creationId xmlns:p14="http://schemas.microsoft.com/office/powerpoint/2010/main" val="1781421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Regression</a:t>
            </a:r>
          </a:p>
        </p:txBody>
      </p:sp>
      <p:sp>
        <p:nvSpPr>
          <p:cNvPr id="3" name="Slide Number Placeholder 2"/>
          <p:cNvSpPr>
            <a:spLocks noGrp="1"/>
          </p:cNvSpPr>
          <p:nvPr>
            <p:ph type="sldNum" sz="quarter" idx="12"/>
          </p:nvPr>
        </p:nvSpPr>
        <p:spPr/>
        <p:txBody>
          <a:bodyPr/>
          <a:lstStyle/>
          <a:p>
            <a:fld id="{B6F15528-21DE-4FAA-801E-634DDDAF4B2B}" type="slidenum">
              <a:rPr lang="en-IN" smtClean="0"/>
              <a:t>4</a:t>
            </a:fld>
            <a:endParaRPr lang="en-IN"/>
          </a:p>
        </p:txBody>
      </p:sp>
      <p:sp>
        <p:nvSpPr>
          <p:cNvPr id="4" name="TextBox 3"/>
          <p:cNvSpPr txBox="1"/>
          <p:nvPr/>
        </p:nvSpPr>
        <p:spPr>
          <a:xfrm>
            <a:off x="457200" y="1752600"/>
            <a:ext cx="11506200" cy="3785652"/>
          </a:xfrm>
          <a:prstGeom prst="rect">
            <a:avLst/>
          </a:prstGeom>
          <a:noFill/>
        </p:spPr>
        <p:txBody>
          <a:bodyPr wrap="square" rtlCol="0">
            <a:spAutoFit/>
          </a:bodyPr>
          <a:lstStyle/>
          <a:p>
            <a:r>
              <a:rPr lang="en-US" sz="2000" dirty="0"/>
              <a:t>Linear regression models are used to show or predict the relationship between two variables or factors. The factor that is being predicted (the factor that the equation solves for) is called the dependent variable. The factors that are used to predict the value of the dependent variable are called the independent variables.</a:t>
            </a:r>
          </a:p>
          <a:p>
            <a:endParaRPr lang="en-US" sz="2000" dirty="0"/>
          </a:p>
          <a:p>
            <a:endParaRPr lang="en-US" sz="2000" dirty="0"/>
          </a:p>
          <a:p>
            <a:r>
              <a:rPr lang="en-US" sz="2000" dirty="0"/>
              <a:t>In linear regression, each observation consists of two values. One value is for the dependent variable and one value is for the independent variable. In this simple model, a straight line approximates the relationship between the dependent variable and the independent variable.</a:t>
            </a:r>
          </a:p>
          <a:p>
            <a:endParaRPr lang="en-US" sz="2000" dirty="0"/>
          </a:p>
          <a:p>
            <a:endParaRPr lang="en-US" sz="2000" dirty="0"/>
          </a:p>
          <a:p>
            <a:r>
              <a:rPr lang="en-US" sz="2000" dirty="0"/>
              <a:t>When two or more independent variables are used in regression analysis, the model is no longer a simple linear one. This is known as multiple regression.</a:t>
            </a:r>
            <a:endParaRPr lang="en-IN" sz="2000" dirty="0"/>
          </a:p>
        </p:txBody>
      </p:sp>
    </p:spTree>
    <p:extLst>
      <p:ext uri="{BB962C8B-B14F-4D97-AF65-F5344CB8AC3E}">
        <p14:creationId xmlns:p14="http://schemas.microsoft.com/office/powerpoint/2010/main" val="90465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Goodness of Fit – R Square (how good is our Model)</a:t>
            </a:r>
          </a:p>
        </p:txBody>
      </p:sp>
      <p:sp>
        <p:nvSpPr>
          <p:cNvPr id="3" name="Slide Number Placeholder 2"/>
          <p:cNvSpPr>
            <a:spLocks noGrp="1"/>
          </p:cNvSpPr>
          <p:nvPr>
            <p:ph type="sldNum" sz="quarter" idx="12"/>
          </p:nvPr>
        </p:nvSpPr>
        <p:spPr/>
        <p:txBody>
          <a:bodyPr/>
          <a:lstStyle/>
          <a:p>
            <a:fld id="{B6F15528-21DE-4FAA-801E-634DDDAF4B2B}" type="slidenum">
              <a:rPr lang="en-IN" smtClean="0"/>
              <a:t>40</a:t>
            </a:fld>
            <a:endParaRPr lang="en-IN"/>
          </a:p>
        </p:txBody>
      </p:sp>
      <p:cxnSp>
        <p:nvCxnSpPr>
          <p:cNvPr id="100" name="Straight Connector 99"/>
          <p:cNvCxnSpPr/>
          <p:nvPr/>
        </p:nvCxnSpPr>
        <p:spPr>
          <a:xfrm>
            <a:off x="10007606" y="332028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EC6FADA-75AB-401F-8056-0147F3D629AE}"/>
              </a:ext>
            </a:extLst>
          </p:cNvPr>
          <p:cNvSpPr/>
          <p:nvPr/>
        </p:nvSpPr>
        <p:spPr>
          <a:xfrm>
            <a:off x="3200400" y="6149714"/>
            <a:ext cx="3721176" cy="923330"/>
          </a:xfrm>
          <a:prstGeom prst="rect">
            <a:avLst/>
          </a:prstGeom>
        </p:spPr>
        <p:txBody>
          <a:bodyPr wrap="square">
            <a:spAutoFit/>
          </a:bodyPr>
          <a:lstStyle/>
          <a:p>
            <a:r>
              <a:rPr lang="en-IN" dirty="0"/>
              <a:t>Predicted	(ŷ-ȳ)^2	4961.07</a:t>
            </a:r>
          </a:p>
          <a:p>
            <a:r>
              <a:rPr lang="en-IN" dirty="0"/>
              <a:t>Actual	(y-ȳ)^2	5226.22</a:t>
            </a:r>
          </a:p>
          <a:p>
            <a:r>
              <a:rPr lang="en-IN" dirty="0"/>
              <a:t>	</a:t>
            </a:r>
          </a:p>
        </p:txBody>
      </p:sp>
      <p:pic>
        <p:nvPicPr>
          <p:cNvPr id="9" name="Picture 8">
            <a:extLst>
              <a:ext uri="{FF2B5EF4-FFF2-40B4-BE49-F238E27FC236}">
                <a16:creationId xmlns:a16="http://schemas.microsoft.com/office/drawing/2014/main" id="{DAF5229A-8AE6-4A96-8CBE-0912CE2A8B06}"/>
              </a:ext>
            </a:extLst>
          </p:cNvPr>
          <p:cNvPicPr>
            <a:picLocks noChangeAspect="1"/>
          </p:cNvPicPr>
          <p:nvPr/>
        </p:nvPicPr>
        <p:blipFill>
          <a:blip r:embed="rId3"/>
          <a:stretch>
            <a:fillRect/>
          </a:stretch>
        </p:blipFill>
        <p:spPr>
          <a:xfrm>
            <a:off x="389993" y="1371600"/>
            <a:ext cx="11218244" cy="4114800"/>
          </a:xfrm>
          <a:prstGeom prst="rect">
            <a:avLst/>
          </a:prstGeom>
        </p:spPr>
      </p:pic>
    </p:spTree>
    <p:extLst>
      <p:ext uri="{BB962C8B-B14F-4D97-AF65-F5344CB8AC3E}">
        <p14:creationId xmlns:p14="http://schemas.microsoft.com/office/powerpoint/2010/main" val="3203859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Goodness of Fit – R Square (how good is our Model)</a:t>
            </a:r>
          </a:p>
        </p:txBody>
      </p:sp>
      <p:sp>
        <p:nvSpPr>
          <p:cNvPr id="3" name="Slide Number Placeholder 2"/>
          <p:cNvSpPr>
            <a:spLocks noGrp="1"/>
          </p:cNvSpPr>
          <p:nvPr>
            <p:ph type="sldNum" sz="quarter" idx="12"/>
          </p:nvPr>
        </p:nvSpPr>
        <p:spPr/>
        <p:txBody>
          <a:bodyPr/>
          <a:lstStyle/>
          <a:p>
            <a:fld id="{B6F15528-21DE-4FAA-801E-634DDDAF4B2B}" type="slidenum">
              <a:rPr lang="en-IN" smtClean="0"/>
              <a:t>41</a:t>
            </a:fld>
            <a:endParaRPr lang="en-IN"/>
          </a:p>
        </p:txBody>
      </p:sp>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0032" y="1958640"/>
            <a:ext cx="3875148" cy="2308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0" name="Straight Connector 99"/>
          <p:cNvCxnSpPr/>
          <p:nvPr/>
        </p:nvCxnSpPr>
        <p:spPr>
          <a:xfrm>
            <a:off x="10007606" y="332028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9829800" y="3352800"/>
            <a:ext cx="22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906000" y="3769858"/>
            <a:ext cx="22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EC6FADA-75AB-401F-8056-0147F3D629AE}"/>
              </a:ext>
            </a:extLst>
          </p:cNvPr>
          <p:cNvSpPr/>
          <p:nvPr/>
        </p:nvSpPr>
        <p:spPr>
          <a:xfrm>
            <a:off x="1828800" y="4724400"/>
            <a:ext cx="3721176" cy="923330"/>
          </a:xfrm>
          <a:prstGeom prst="rect">
            <a:avLst/>
          </a:prstGeom>
        </p:spPr>
        <p:txBody>
          <a:bodyPr wrap="square">
            <a:spAutoFit/>
          </a:bodyPr>
          <a:lstStyle/>
          <a:p>
            <a:r>
              <a:rPr lang="en-IN" dirty="0"/>
              <a:t>Predicted	(ŷ-ȳ)^2	4961.07</a:t>
            </a:r>
          </a:p>
          <a:p>
            <a:r>
              <a:rPr lang="en-IN" dirty="0"/>
              <a:t>Actual	(y-ȳ)^2	5226.22</a:t>
            </a:r>
          </a:p>
          <a:p>
            <a:r>
              <a:rPr lang="en-IN" dirty="0"/>
              <a:t>	R Square	0.949265435</a:t>
            </a:r>
          </a:p>
        </p:txBody>
      </p:sp>
      <p:pic>
        <p:nvPicPr>
          <p:cNvPr id="9" name="Picture 8">
            <a:extLst>
              <a:ext uri="{FF2B5EF4-FFF2-40B4-BE49-F238E27FC236}">
                <a16:creationId xmlns:a16="http://schemas.microsoft.com/office/drawing/2014/main" id="{DAF5229A-8AE6-4A96-8CBE-0912CE2A8B06}"/>
              </a:ext>
            </a:extLst>
          </p:cNvPr>
          <p:cNvPicPr>
            <a:picLocks noChangeAspect="1"/>
          </p:cNvPicPr>
          <p:nvPr/>
        </p:nvPicPr>
        <p:blipFill>
          <a:blip r:embed="rId4"/>
          <a:stretch>
            <a:fillRect/>
          </a:stretch>
        </p:blipFill>
        <p:spPr>
          <a:xfrm>
            <a:off x="505052" y="2033850"/>
            <a:ext cx="6578600" cy="2413000"/>
          </a:xfrm>
          <a:prstGeom prst="rect">
            <a:avLst/>
          </a:prstGeom>
        </p:spPr>
      </p:pic>
    </p:spTree>
    <p:extLst>
      <p:ext uri="{BB962C8B-B14F-4D97-AF65-F5344CB8AC3E}">
        <p14:creationId xmlns:p14="http://schemas.microsoft.com/office/powerpoint/2010/main" val="1167178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Goodness of Fit – R Square (how good is our Model)</a:t>
            </a:r>
          </a:p>
        </p:txBody>
      </p:sp>
      <p:sp>
        <p:nvSpPr>
          <p:cNvPr id="3" name="Slide Number Placeholder 2"/>
          <p:cNvSpPr>
            <a:spLocks noGrp="1"/>
          </p:cNvSpPr>
          <p:nvPr>
            <p:ph type="sldNum" sz="quarter" idx="12"/>
          </p:nvPr>
        </p:nvSpPr>
        <p:spPr/>
        <p:txBody>
          <a:bodyPr/>
          <a:lstStyle/>
          <a:p>
            <a:fld id="{B6F15528-21DE-4FAA-801E-634DDDAF4B2B}" type="slidenum">
              <a:rPr lang="en-IN" smtClean="0"/>
              <a:t>42</a:t>
            </a:fld>
            <a:endParaRPr lang="en-IN"/>
          </a:p>
        </p:txBody>
      </p:sp>
      <p:cxnSp>
        <p:nvCxnSpPr>
          <p:cNvPr id="100" name="Straight Connector 99"/>
          <p:cNvCxnSpPr/>
          <p:nvPr/>
        </p:nvCxnSpPr>
        <p:spPr>
          <a:xfrm>
            <a:off x="10007606" y="332028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EC6FADA-75AB-401F-8056-0147F3D629AE}"/>
              </a:ext>
            </a:extLst>
          </p:cNvPr>
          <p:cNvSpPr/>
          <p:nvPr/>
        </p:nvSpPr>
        <p:spPr>
          <a:xfrm>
            <a:off x="3190751" y="5934670"/>
            <a:ext cx="3721176" cy="923330"/>
          </a:xfrm>
          <a:prstGeom prst="rect">
            <a:avLst/>
          </a:prstGeom>
        </p:spPr>
        <p:txBody>
          <a:bodyPr wrap="square">
            <a:spAutoFit/>
          </a:bodyPr>
          <a:lstStyle/>
          <a:p>
            <a:r>
              <a:rPr lang="en-IN" dirty="0"/>
              <a:t>Predicted	(ŷ-ȳ)^2	4961.07</a:t>
            </a:r>
          </a:p>
          <a:p>
            <a:r>
              <a:rPr lang="en-IN" dirty="0"/>
              <a:t>Actual	(y-ȳ)^2	5226.22</a:t>
            </a:r>
          </a:p>
          <a:p>
            <a:r>
              <a:rPr lang="en-IN" dirty="0"/>
              <a:t>	R Square	0.949265435</a:t>
            </a:r>
          </a:p>
        </p:txBody>
      </p:sp>
      <p:pic>
        <p:nvPicPr>
          <p:cNvPr id="4" name="Picture 3">
            <a:extLst>
              <a:ext uri="{FF2B5EF4-FFF2-40B4-BE49-F238E27FC236}">
                <a16:creationId xmlns:a16="http://schemas.microsoft.com/office/drawing/2014/main" id="{BF9D7C11-2092-4111-B864-FE2048076606}"/>
              </a:ext>
            </a:extLst>
          </p:cNvPr>
          <p:cNvPicPr>
            <a:picLocks noChangeAspect="1"/>
          </p:cNvPicPr>
          <p:nvPr/>
        </p:nvPicPr>
        <p:blipFill>
          <a:blip r:embed="rId3"/>
          <a:stretch>
            <a:fillRect/>
          </a:stretch>
        </p:blipFill>
        <p:spPr>
          <a:xfrm>
            <a:off x="2286000" y="1752600"/>
            <a:ext cx="8023300" cy="3837600"/>
          </a:xfrm>
          <a:prstGeom prst="rect">
            <a:avLst/>
          </a:prstGeom>
        </p:spPr>
      </p:pic>
    </p:spTree>
    <p:extLst>
      <p:ext uri="{BB962C8B-B14F-4D97-AF65-F5344CB8AC3E}">
        <p14:creationId xmlns:p14="http://schemas.microsoft.com/office/powerpoint/2010/main" val="3643622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 of Better Regression – Better R Square </a:t>
            </a:r>
          </a:p>
        </p:txBody>
      </p:sp>
      <p:sp>
        <p:nvSpPr>
          <p:cNvPr id="3" name="Slide Number Placeholder 2"/>
          <p:cNvSpPr>
            <a:spLocks noGrp="1"/>
          </p:cNvSpPr>
          <p:nvPr>
            <p:ph type="sldNum" sz="quarter" idx="12"/>
          </p:nvPr>
        </p:nvSpPr>
        <p:spPr/>
        <p:txBody>
          <a:bodyPr/>
          <a:lstStyle/>
          <a:p>
            <a:fld id="{B6F15528-21DE-4FAA-801E-634DDDAF4B2B}" type="slidenum">
              <a:rPr lang="en-IN" smtClean="0"/>
              <a:t>43</a:t>
            </a:fld>
            <a:endParaRPr lang="en-IN"/>
          </a:p>
        </p:txBody>
      </p:sp>
      <p:grpSp>
        <p:nvGrpSpPr>
          <p:cNvPr id="5" name="Group 4"/>
          <p:cNvGrpSpPr/>
          <p:nvPr/>
        </p:nvGrpSpPr>
        <p:grpSpPr>
          <a:xfrm>
            <a:off x="514032" y="1618325"/>
            <a:ext cx="4739766" cy="4033619"/>
            <a:chOff x="461645" y="891603"/>
            <a:chExt cx="4739766" cy="4033619"/>
          </a:xfrm>
        </p:grpSpPr>
        <p:sp>
          <p:nvSpPr>
            <p:cNvPr id="6" name="object 4"/>
            <p:cNvSpPr/>
            <p:nvPr/>
          </p:nvSpPr>
          <p:spPr>
            <a:xfrm>
              <a:off x="653527" y="1233297"/>
              <a:ext cx="2382673" cy="3583240"/>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3035555" y="1249186"/>
              <a:ext cx="1200150" cy="3566159"/>
            </a:xfrm>
            <a:prstGeom prst="rect">
              <a:avLst/>
            </a:prstGeom>
            <a:blipFill>
              <a:blip r:embed="rId4" cstate="print"/>
              <a:stretch>
                <a:fillRect/>
              </a:stretch>
            </a:blipFill>
          </p:spPr>
          <p:txBody>
            <a:bodyPr wrap="square" lIns="0" tIns="0" rIns="0" bIns="0" rtlCol="0"/>
            <a:lstStyle/>
            <a:p>
              <a:endParaRPr/>
            </a:p>
          </p:txBody>
        </p:sp>
        <p:sp>
          <p:nvSpPr>
            <p:cNvPr id="8" name="object 6"/>
            <p:cNvSpPr/>
            <p:nvPr/>
          </p:nvSpPr>
          <p:spPr>
            <a:xfrm>
              <a:off x="836855" y="1530632"/>
              <a:ext cx="971550" cy="339090"/>
            </a:xfrm>
            <a:custGeom>
              <a:avLst/>
              <a:gdLst/>
              <a:ahLst/>
              <a:cxnLst/>
              <a:rect l="l" t="t" r="r" b="b"/>
              <a:pathLst>
                <a:path w="971550" h="339089">
                  <a:moveTo>
                    <a:pt x="0" y="338553"/>
                  </a:moveTo>
                  <a:lnTo>
                    <a:pt x="971550" y="338553"/>
                  </a:lnTo>
                  <a:lnTo>
                    <a:pt x="971550" y="0"/>
                  </a:lnTo>
                  <a:lnTo>
                    <a:pt x="0" y="0"/>
                  </a:lnTo>
                  <a:lnTo>
                    <a:pt x="0" y="338553"/>
                  </a:lnTo>
                  <a:close/>
                </a:path>
              </a:pathLst>
            </a:custGeom>
            <a:solidFill>
              <a:srgbClr val="FFFFFF"/>
            </a:solidFill>
          </p:spPr>
          <p:txBody>
            <a:bodyPr wrap="square" lIns="0" tIns="0" rIns="0" bIns="0" rtlCol="0"/>
            <a:lstStyle/>
            <a:p>
              <a:endParaRPr/>
            </a:p>
          </p:txBody>
        </p:sp>
        <p:sp>
          <p:nvSpPr>
            <p:cNvPr id="9" name="object 7"/>
            <p:cNvSpPr txBox="1"/>
            <p:nvPr/>
          </p:nvSpPr>
          <p:spPr>
            <a:xfrm>
              <a:off x="916619" y="1556953"/>
              <a:ext cx="507365" cy="275590"/>
            </a:xfrm>
            <a:prstGeom prst="rect">
              <a:avLst/>
            </a:prstGeom>
          </p:spPr>
          <p:txBody>
            <a:bodyPr vert="horz" wrap="square" lIns="0" tIns="15875" rIns="0" bIns="0" rtlCol="0">
              <a:spAutoFit/>
            </a:bodyPr>
            <a:lstStyle/>
            <a:p>
              <a:pPr marL="12700">
                <a:lnSpc>
                  <a:spcPct val="100000"/>
                </a:lnSpc>
                <a:spcBef>
                  <a:spcPts val="125"/>
                </a:spcBef>
              </a:pPr>
              <a:r>
                <a:rPr sz="800" b="0" spc="15" dirty="0">
                  <a:solidFill>
                    <a:srgbClr val="6B9E24"/>
                  </a:solidFill>
                  <a:latin typeface="Calibri Light"/>
                  <a:cs typeface="Calibri Light"/>
                </a:rPr>
                <a:t>Dependent</a:t>
              </a:r>
              <a:endParaRPr sz="800">
                <a:latin typeface="Calibri Light"/>
                <a:cs typeface="Calibri Light"/>
              </a:endParaRPr>
            </a:p>
            <a:p>
              <a:pPr marL="12700">
                <a:lnSpc>
                  <a:spcPct val="100000"/>
                </a:lnSpc>
                <a:spcBef>
                  <a:spcPts val="15"/>
                </a:spcBef>
              </a:pPr>
              <a:r>
                <a:rPr sz="800" b="0" spc="25" dirty="0">
                  <a:solidFill>
                    <a:srgbClr val="6B9E24"/>
                  </a:solidFill>
                  <a:latin typeface="Calibri Light"/>
                  <a:cs typeface="Calibri Light"/>
                </a:rPr>
                <a:t>Variable</a:t>
              </a:r>
              <a:endParaRPr sz="800">
                <a:latin typeface="Calibri Light"/>
                <a:cs typeface="Calibri Light"/>
              </a:endParaRPr>
            </a:p>
          </p:txBody>
        </p:sp>
        <p:sp>
          <p:nvSpPr>
            <p:cNvPr id="10" name="object 8"/>
            <p:cNvSpPr txBox="1"/>
            <p:nvPr/>
          </p:nvSpPr>
          <p:spPr>
            <a:xfrm>
              <a:off x="711200" y="138905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1" name="object 9"/>
            <p:cNvSpPr/>
            <p:nvPr/>
          </p:nvSpPr>
          <p:spPr>
            <a:xfrm>
              <a:off x="654951" y="1227185"/>
              <a:ext cx="0" cy="3588385"/>
            </a:xfrm>
            <a:custGeom>
              <a:avLst/>
              <a:gdLst/>
              <a:ahLst/>
              <a:cxnLst/>
              <a:rect l="l" t="t" r="r" b="b"/>
              <a:pathLst>
                <a:path h="3588385">
                  <a:moveTo>
                    <a:pt x="0" y="0"/>
                  </a:moveTo>
                  <a:lnTo>
                    <a:pt x="0" y="3588154"/>
                  </a:lnTo>
                </a:path>
              </a:pathLst>
            </a:custGeom>
            <a:ln w="28574">
              <a:solidFill>
                <a:srgbClr val="000000"/>
              </a:solidFill>
            </a:ln>
          </p:spPr>
          <p:txBody>
            <a:bodyPr wrap="square" lIns="0" tIns="0" rIns="0" bIns="0" rtlCol="0"/>
            <a:lstStyle/>
            <a:p>
              <a:endParaRPr/>
            </a:p>
          </p:txBody>
        </p:sp>
        <p:sp>
          <p:nvSpPr>
            <p:cNvPr id="12" name="object 10"/>
            <p:cNvSpPr/>
            <p:nvPr/>
          </p:nvSpPr>
          <p:spPr>
            <a:xfrm>
              <a:off x="654951" y="4811005"/>
              <a:ext cx="3580765" cy="4445"/>
            </a:xfrm>
            <a:custGeom>
              <a:avLst/>
              <a:gdLst/>
              <a:ahLst/>
              <a:cxnLst/>
              <a:rect l="l" t="t" r="r" b="b"/>
              <a:pathLst>
                <a:path w="3580765" h="4445">
                  <a:moveTo>
                    <a:pt x="3580762" y="4334"/>
                  </a:moveTo>
                  <a:lnTo>
                    <a:pt x="0" y="0"/>
                  </a:lnTo>
                </a:path>
              </a:pathLst>
            </a:custGeom>
            <a:ln w="28574">
              <a:solidFill>
                <a:srgbClr val="000000"/>
              </a:solidFill>
            </a:ln>
          </p:spPr>
          <p:txBody>
            <a:bodyPr wrap="square" lIns="0" tIns="0" rIns="0" bIns="0" rtlCol="0"/>
            <a:lstStyle/>
            <a:p>
              <a:endParaRPr/>
            </a:p>
          </p:txBody>
        </p:sp>
        <p:sp>
          <p:nvSpPr>
            <p:cNvPr id="13" name="object 11"/>
            <p:cNvSpPr txBox="1"/>
            <p:nvPr/>
          </p:nvSpPr>
          <p:spPr>
            <a:xfrm>
              <a:off x="461645" y="3564888"/>
              <a:ext cx="104775" cy="196850"/>
            </a:xfrm>
            <a:prstGeom prst="rect">
              <a:avLst/>
            </a:prstGeom>
          </p:spPr>
          <p:txBody>
            <a:bodyPr vert="horz" wrap="square" lIns="0" tIns="15875" rIns="0" bIns="0" rtlCol="0">
              <a:spAutoFit/>
            </a:bodyPr>
            <a:lstStyle/>
            <a:p>
              <a:pPr marL="12700">
                <a:lnSpc>
                  <a:spcPct val="100000"/>
                </a:lnSpc>
                <a:spcBef>
                  <a:spcPts val="125"/>
                </a:spcBef>
              </a:pPr>
              <a:r>
                <a:rPr sz="1100" spc="10" dirty="0">
                  <a:solidFill>
                    <a:srgbClr val="6B9E24"/>
                  </a:solidFill>
                  <a:latin typeface="Cambria Math"/>
                  <a:cs typeface="Cambria Math"/>
                </a:rPr>
                <a:t>2</a:t>
              </a:r>
              <a:endParaRPr sz="1100">
                <a:latin typeface="Cambria Math"/>
                <a:cs typeface="Cambria Math"/>
              </a:endParaRPr>
            </a:p>
          </p:txBody>
        </p:sp>
        <p:sp>
          <p:nvSpPr>
            <p:cNvPr id="14" name="object 12"/>
            <p:cNvSpPr txBox="1"/>
            <p:nvPr/>
          </p:nvSpPr>
          <p:spPr>
            <a:xfrm>
              <a:off x="461645" y="2952172"/>
              <a:ext cx="104775" cy="197485"/>
            </a:xfrm>
            <a:prstGeom prst="rect">
              <a:avLst/>
            </a:prstGeom>
          </p:spPr>
          <p:txBody>
            <a:bodyPr vert="horz" wrap="square" lIns="0" tIns="15875" rIns="0" bIns="0" rtlCol="0">
              <a:spAutoFit/>
            </a:bodyPr>
            <a:lstStyle/>
            <a:p>
              <a:pPr marL="12700">
                <a:lnSpc>
                  <a:spcPct val="100000"/>
                </a:lnSpc>
                <a:spcBef>
                  <a:spcPts val="125"/>
                </a:spcBef>
              </a:pPr>
              <a:r>
                <a:rPr sz="1100" spc="15" dirty="0">
                  <a:solidFill>
                    <a:srgbClr val="6B9E24"/>
                  </a:solidFill>
                  <a:latin typeface="Cambria Math"/>
                  <a:cs typeface="Cambria Math"/>
                </a:rPr>
                <a:t>3</a:t>
              </a:r>
              <a:endParaRPr sz="1100">
                <a:latin typeface="Cambria Math"/>
                <a:cs typeface="Cambria Math"/>
              </a:endParaRPr>
            </a:p>
          </p:txBody>
        </p:sp>
        <p:sp>
          <p:nvSpPr>
            <p:cNvPr id="15" name="object 13"/>
            <p:cNvSpPr txBox="1"/>
            <p:nvPr/>
          </p:nvSpPr>
          <p:spPr>
            <a:xfrm>
              <a:off x="464502" y="2381565"/>
              <a:ext cx="104775" cy="197485"/>
            </a:xfrm>
            <a:prstGeom prst="rect">
              <a:avLst/>
            </a:prstGeom>
          </p:spPr>
          <p:txBody>
            <a:bodyPr vert="horz" wrap="square" lIns="0" tIns="15875" rIns="0" bIns="0" rtlCol="0">
              <a:spAutoFit/>
            </a:bodyPr>
            <a:lstStyle/>
            <a:p>
              <a:pPr marL="12700">
                <a:lnSpc>
                  <a:spcPct val="100000"/>
                </a:lnSpc>
                <a:spcBef>
                  <a:spcPts val="125"/>
                </a:spcBef>
              </a:pPr>
              <a:r>
                <a:rPr sz="1100" spc="15" dirty="0">
                  <a:solidFill>
                    <a:srgbClr val="6B9E24"/>
                  </a:solidFill>
                  <a:latin typeface="Cambria Math"/>
                  <a:cs typeface="Cambria Math"/>
                </a:rPr>
                <a:t>4</a:t>
              </a:r>
              <a:endParaRPr sz="1100">
                <a:latin typeface="Cambria Math"/>
                <a:cs typeface="Cambria Math"/>
              </a:endParaRPr>
            </a:p>
          </p:txBody>
        </p:sp>
        <p:sp>
          <p:nvSpPr>
            <p:cNvPr id="16" name="object 14"/>
            <p:cNvSpPr txBox="1"/>
            <p:nvPr/>
          </p:nvSpPr>
          <p:spPr>
            <a:xfrm>
              <a:off x="466729" y="1999989"/>
              <a:ext cx="104775" cy="196850"/>
            </a:xfrm>
            <a:prstGeom prst="rect">
              <a:avLst/>
            </a:prstGeom>
          </p:spPr>
          <p:txBody>
            <a:bodyPr vert="horz" wrap="square" lIns="0" tIns="15875" rIns="0" bIns="0" rtlCol="0">
              <a:spAutoFit/>
            </a:bodyPr>
            <a:lstStyle/>
            <a:p>
              <a:pPr marL="12700">
                <a:lnSpc>
                  <a:spcPct val="100000"/>
                </a:lnSpc>
                <a:spcBef>
                  <a:spcPts val="125"/>
                </a:spcBef>
              </a:pPr>
              <a:r>
                <a:rPr sz="1100" spc="10" dirty="0">
                  <a:solidFill>
                    <a:srgbClr val="6B9E24"/>
                  </a:solidFill>
                  <a:latin typeface="Cambria Math"/>
                  <a:cs typeface="Cambria Math"/>
                </a:rPr>
                <a:t>5</a:t>
              </a:r>
              <a:endParaRPr sz="1100">
                <a:latin typeface="Cambria Math"/>
                <a:cs typeface="Cambria Math"/>
              </a:endParaRPr>
            </a:p>
          </p:txBody>
        </p:sp>
        <p:sp>
          <p:nvSpPr>
            <p:cNvPr id="17" name="object 15"/>
            <p:cNvSpPr/>
            <p:nvPr/>
          </p:nvSpPr>
          <p:spPr>
            <a:xfrm>
              <a:off x="2979289" y="2998850"/>
              <a:ext cx="105287" cy="107691"/>
            </a:xfrm>
            <a:prstGeom prst="rect">
              <a:avLst/>
            </a:prstGeom>
            <a:blipFill>
              <a:blip r:embed="rId5" cstate="print"/>
              <a:stretch>
                <a:fillRect/>
              </a:stretch>
            </a:blipFill>
          </p:spPr>
          <p:txBody>
            <a:bodyPr wrap="square" lIns="0" tIns="0" rIns="0" bIns="0" rtlCol="0"/>
            <a:lstStyle/>
            <a:p>
              <a:endParaRPr/>
            </a:p>
          </p:txBody>
        </p:sp>
        <p:sp>
          <p:nvSpPr>
            <p:cNvPr id="18" name="object 16"/>
            <p:cNvSpPr/>
            <p:nvPr/>
          </p:nvSpPr>
          <p:spPr>
            <a:xfrm>
              <a:off x="1195553" y="2400050"/>
              <a:ext cx="105311" cy="107560"/>
            </a:xfrm>
            <a:prstGeom prst="rect">
              <a:avLst/>
            </a:prstGeom>
            <a:blipFill>
              <a:blip r:embed="rId6" cstate="print"/>
              <a:stretch>
                <a:fillRect/>
              </a:stretch>
            </a:blipFill>
          </p:spPr>
          <p:txBody>
            <a:bodyPr wrap="square" lIns="0" tIns="0" rIns="0" bIns="0" rtlCol="0"/>
            <a:lstStyle/>
            <a:p>
              <a:endParaRPr/>
            </a:p>
          </p:txBody>
        </p:sp>
        <p:sp>
          <p:nvSpPr>
            <p:cNvPr id="19" name="object 17"/>
            <p:cNvSpPr/>
            <p:nvPr/>
          </p:nvSpPr>
          <p:spPr>
            <a:xfrm>
              <a:off x="1783461" y="2988563"/>
              <a:ext cx="105287" cy="107691"/>
            </a:xfrm>
            <a:prstGeom prst="rect">
              <a:avLst/>
            </a:prstGeom>
            <a:blipFill>
              <a:blip r:embed="rId7" cstate="print"/>
              <a:stretch>
                <a:fillRect/>
              </a:stretch>
            </a:blipFill>
          </p:spPr>
          <p:txBody>
            <a:bodyPr wrap="square" lIns="0" tIns="0" rIns="0" bIns="0" rtlCol="0"/>
            <a:lstStyle/>
            <a:p>
              <a:endParaRPr/>
            </a:p>
          </p:txBody>
        </p:sp>
        <p:sp>
          <p:nvSpPr>
            <p:cNvPr id="20" name="object 18"/>
            <p:cNvSpPr/>
            <p:nvPr/>
          </p:nvSpPr>
          <p:spPr>
            <a:xfrm>
              <a:off x="2392680" y="2388357"/>
              <a:ext cx="105287" cy="107573"/>
            </a:xfrm>
            <a:prstGeom prst="rect">
              <a:avLst/>
            </a:prstGeom>
            <a:blipFill>
              <a:blip r:embed="rId8" cstate="print"/>
              <a:stretch>
                <a:fillRect/>
              </a:stretch>
            </a:blipFill>
          </p:spPr>
          <p:txBody>
            <a:bodyPr wrap="square" lIns="0" tIns="0" rIns="0" bIns="0" rtlCol="0"/>
            <a:lstStyle/>
            <a:p>
              <a:endParaRPr/>
            </a:p>
          </p:txBody>
        </p:sp>
        <p:sp>
          <p:nvSpPr>
            <p:cNvPr id="21" name="object 19"/>
            <p:cNvSpPr/>
            <p:nvPr/>
          </p:nvSpPr>
          <p:spPr>
            <a:xfrm>
              <a:off x="3573779" y="2024999"/>
              <a:ext cx="105277" cy="107707"/>
            </a:xfrm>
            <a:prstGeom prst="rect">
              <a:avLst/>
            </a:prstGeom>
            <a:blipFill>
              <a:blip r:embed="rId9" cstate="print"/>
              <a:stretch>
                <a:fillRect/>
              </a:stretch>
            </a:blipFill>
          </p:spPr>
          <p:txBody>
            <a:bodyPr wrap="square" lIns="0" tIns="0" rIns="0" bIns="0" rtlCol="0"/>
            <a:lstStyle/>
            <a:p>
              <a:endParaRPr/>
            </a:p>
          </p:txBody>
        </p:sp>
        <p:sp>
          <p:nvSpPr>
            <p:cNvPr id="22" name="object 20"/>
            <p:cNvSpPr/>
            <p:nvPr/>
          </p:nvSpPr>
          <p:spPr>
            <a:xfrm>
              <a:off x="673083" y="2495930"/>
              <a:ext cx="3562985" cy="365125"/>
            </a:xfrm>
            <a:custGeom>
              <a:avLst/>
              <a:gdLst/>
              <a:ahLst/>
              <a:cxnLst/>
              <a:rect l="l" t="t" r="r" b="b"/>
              <a:pathLst>
                <a:path w="3562985" h="365125">
                  <a:moveTo>
                    <a:pt x="0" y="364748"/>
                  </a:moveTo>
                  <a:lnTo>
                    <a:pt x="3562630" y="0"/>
                  </a:lnTo>
                </a:path>
              </a:pathLst>
            </a:custGeom>
            <a:ln w="28574">
              <a:solidFill>
                <a:srgbClr val="C00000"/>
              </a:solidFill>
            </a:ln>
          </p:spPr>
          <p:txBody>
            <a:bodyPr wrap="square" lIns="0" tIns="0" rIns="0" bIns="0" rtlCol="0"/>
            <a:lstStyle/>
            <a:p>
              <a:endParaRPr/>
            </a:p>
          </p:txBody>
        </p:sp>
        <p:sp>
          <p:nvSpPr>
            <p:cNvPr id="23" name="object 21"/>
            <p:cNvSpPr/>
            <p:nvPr/>
          </p:nvSpPr>
          <p:spPr>
            <a:xfrm>
              <a:off x="1190481" y="2749545"/>
              <a:ext cx="105299" cy="107704"/>
            </a:xfrm>
            <a:prstGeom prst="rect">
              <a:avLst/>
            </a:prstGeom>
            <a:blipFill>
              <a:blip r:embed="rId10" cstate="print"/>
              <a:stretch>
                <a:fillRect/>
              </a:stretch>
            </a:blipFill>
          </p:spPr>
          <p:txBody>
            <a:bodyPr wrap="square" lIns="0" tIns="0" rIns="0" bIns="0" rtlCol="0"/>
            <a:lstStyle/>
            <a:p>
              <a:endParaRPr/>
            </a:p>
          </p:txBody>
        </p:sp>
        <p:sp>
          <p:nvSpPr>
            <p:cNvPr id="24" name="object 22"/>
            <p:cNvSpPr/>
            <p:nvPr/>
          </p:nvSpPr>
          <p:spPr>
            <a:xfrm>
              <a:off x="1783461" y="2690871"/>
              <a:ext cx="105287" cy="107573"/>
            </a:xfrm>
            <a:prstGeom prst="rect">
              <a:avLst/>
            </a:prstGeom>
            <a:blipFill>
              <a:blip r:embed="rId11" cstate="print"/>
              <a:stretch>
                <a:fillRect/>
              </a:stretch>
            </a:blipFill>
          </p:spPr>
          <p:txBody>
            <a:bodyPr wrap="square" lIns="0" tIns="0" rIns="0" bIns="0" rtlCol="0"/>
            <a:lstStyle/>
            <a:p>
              <a:endParaRPr/>
            </a:p>
          </p:txBody>
        </p:sp>
        <p:sp>
          <p:nvSpPr>
            <p:cNvPr id="25" name="object 23"/>
            <p:cNvSpPr/>
            <p:nvPr/>
          </p:nvSpPr>
          <p:spPr>
            <a:xfrm>
              <a:off x="2388358" y="2620267"/>
              <a:ext cx="105287" cy="107691"/>
            </a:xfrm>
            <a:prstGeom prst="rect">
              <a:avLst/>
            </a:prstGeom>
            <a:blipFill>
              <a:blip r:embed="rId12" cstate="print"/>
              <a:stretch>
                <a:fillRect/>
              </a:stretch>
            </a:blipFill>
          </p:spPr>
          <p:txBody>
            <a:bodyPr wrap="square" lIns="0" tIns="0" rIns="0" bIns="0" rtlCol="0"/>
            <a:lstStyle/>
            <a:p>
              <a:endParaRPr/>
            </a:p>
          </p:txBody>
        </p:sp>
        <p:sp>
          <p:nvSpPr>
            <p:cNvPr id="26" name="object 24"/>
            <p:cNvSpPr/>
            <p:nvPr/>
          </p:nvSpPr>
          <p:spPr>
            <a:xfrm>
              <a:off x="2982980" y="2562474"/>
              <a:ext cx="105284" cy="107704"/>
            </a:xfrm>
            <a:prstGeom prst="rect">
              <a:avLst/>
            </a:prstGeom>
            <a:blipFill>
              <a:blip r:embed="rId13" cstate="print"/>
              <a:stretch>
                <a:fillRect/>
              </a:stretch>
            </a:blipFill>
          </p:spPr>
          <p:txBody>
            <a:bodyPr wrap="square" lIns="0" tIns="0" rIns="0" bIns="0" rtlCol="0"/>
            <a:lstStyle/>
            <a:p>
              <a:endParaRPr/>
            </a:p>
          </p:txBody>
        </p:sp>
        <p:sp>
          <p:nvSpPr>
            <p:cNvPr id="27" name="object 25"/>
            <p:cNvSpPr/>
            <p:nvPr/>
          </p:nvSpPr>
          <p:spPr>
            <a:xfrm>
              <a:off x="3568202" y="2508753"/>
              <a:ext cx="105277" cy="107573"/>
            </a:xfrm>
            <a:prstGeom prst="rect">
              <a:avLst/>
            </a:prstGeom>
            <a:blipFill>
              <a:blip r:embed="rId14" cstate="print"/>
              <a:stretch>
                <a:fillRect/>
              </a:stretch>
            </a:blipFill>
          </p:spPr>
          <p:txBody>
            <a:bodyPr wrap="square" lIns="0" tIns="0" rIns="0" bIns="0" rtlCol="0"/>
            <a:lstStyle/>
            <a:p>
              <a:endParaRPr/>
            </a:p>
          </p:txBody>
        </p:sp>
        <p:sp>
          <p:nvSpPr>
            <p:cNvPr id="28" name="object 26"/>
            <p:cNvSpPr/>
            <p:nvPr/>
          </p:nvSpPr>
          <p:spPr>
            <a:xfrm>
              <a:off x="4229861" y="2340935"/>
              <a:ext cx="971550" cy="215900"/>
            </a:xfrm>
            <a:custGeom>
              <a:avLst/>
              <a:gdLst/>
              <a:ahLst/>
              <a:cxnLst/>
              <a:rect l="l" t="t" r="r" b="b"/>
              <a:pathLst>
                <a:path w="971550" h="215900">
                  <a:moveTo>
                    <a:pt x="0" y="215443"/>
                  </a:moveTo>
                  <a:lnTo>
                    <a:pt x="971550" y="215443"/>
                  </a:lnTo>
                  <a:lnTo>
                    <a:pt x="971550" y="0"/>
                  </a:lnTo>
                  <a:lnTo>
                    <a:pt x="0" y="0"/>
                  </a:lnTo>
                  <a:lnTo>
                    <a:pt x="0" y="215443"/>
                  </a:lnTo>
                  <a:close/>
                </a:path>
              </a:pathLst>
            </a:custGeom>
            <a:solidFill>
              <a:srgbClr val="FFFFFF"/>
            </a:solidFill>
          </p:spPr>
          <p:txBody>
            <a:bodyPr wrap="square" lIns="0" tIns="0" rIns="0" bIns="0" rtlCol="0"/>
            <a:lstStyle/>
            <a:p>
              <a:endParaRPr/>
            </a:p>
          </p:txBody>
        </p:sp>
        <p:sp>
          <p:nvSpPr>
            <p:cNvPr id="29" name="object 27"/>
            <p:cNvSpPr txBox="1"/>
            <p:nvPr/>
          </p:nvSpPr>
          <p:spPr>
            <a:xfrm>
              <a:off x="4313304" y="2368801"/>
              <a:ext cx="784225" cy="151130"/>
            </a:xfrm>
            <a:prstGeom prst="rect">
              <a:avLst/>
            </a:prstGeom>
          </p:spPr>
          <p:txBody>
            <a:bodyPr vert="horz" wrap="square" lIns="0" tIns="15875" rIns="0" bIns="0" rtlCol="0">
              <a:spAutoFit/>
            </a:bodyPr>
            <a:lstStyle/>
            <a:p>
              <a:pPr marL="12700">
                <a:lnSpc>
                  <a:spcPct val="100000"/>
                </a:lnSpc>
                <a:spcBef>
                  <a:spcPts val="125"/>
                </a:spcBef>
              </a:pPr>
              <a:r>
                <a:rPr sz="800" b="0" spc="10" dirty="0">
                  <a:solidFill>
                    <a:srgbClr val="FF0000"/>
                  </a:solidFill>
                  <a:latin typeface="Calibri Light"/>
                  <a:cs typeface="Calibri Light"/>
                </a:rPr>
                <a:t>L</a:t>
              </a:r>
              <a:r>
                <a:rPr sz="800" b="0" spc="-95" dirty="0">
                  <a:solidFill>
                    <a:srgbClr val="FF0000"/>
                  </a:solidFill>
                  <a:latin typeface="Calibri Light"/>
                  <a:cs typeface="Calibri Light"/>
                </a:rPr>
                <a:t> </a:t>
              </a:r>
              <a:r>
                <a:rPr sz="800" b="0" spc="30" dirty="0">
                  <a:solidFill>
                    <a:srgbClr val="FF0000"/>
                  </a:solidFill>
                  <a:latin typeface="Calibri Light"/>
                  <a:cs typeface="Calibri Light"/>
                </a:rPr>
                <a:t>ine</a:t>
              </a:r>
              <a:r>
                <a:rPr sz="800" b="0" spc="-80" dirty="0">
                  <a:solidFill>
                    <a:srgbClr val="FF0000"/>
                  </a:solidFill>
                  <a:latin typeface="Calibri Light"/>
                  <a:cs typeface="Calibri Light"/>
                </a:rPr>
                <a:t> </a:t>
              </a:r>
              <a:r>
                <a:rPr sz="800" b="0" spc="15" dirty="0">
                  <a:solidFill>
                    <a:srgbClr val="FF0000"/>
                  </a:solidFill>
                  <a:latin typeface="Calibri Light"/>
                  <a:cs typeface="Calibri Light"/>
                </a:rPr>
                <a:t>of</a:t>
              </a:r>
              <a:r>
                <a:rPr sz="800" b="0" spc="-70" dirty="0">
                  <a:solidFill>
                    <a:srgbClr val="FF0000"/>
                  </a:solidFill>
                  <a:latin typeface="Calibri Light"/>
                  <a:cs typeface="Calibri Light"/>
                </a:rPr>
                <a:t> </a:t>
              </a:r>
              <a:r>
                <a:rPr sz="800" b="0" spc="-5" dirty="0">
                  <a:solidFill>
                    <a:srgbClr val="FF0000"/>
                  </a:solidFill>
                  <a:latin typeface="Calibri Light"/>
                  <a:cs typeface="Calibri Light"/>
                </a:rPr>
                <a:t>Regression</a:t>
              </a:r>
              <a:endParaRPr sz="800">
                <a:latin typeface="Calibri Light"/>
                <a:cs typeface="Calibri Light"/>
              </a:endParaRPr>
            </a:p>
          </p:txBody>
        </p:sp>
        <p:sp>
          <p:nvSpPr>
            <p:cNvPr id="30" name="object 30"/>
            <p:cNvSpPr txBox="1"/>
            <p:nvPr/>
          </p:nvSpPr>
          <p:spPr>
            <a:xfrm>
              <a:off x="1774717" y="891603"/>
              <a:ext cx="1557655" cy="208915"/>
            </a:xfrm>
            <a:prstGeom prst="rect">
              <a:avLst/>
            </a:prstGeom>
          </p:spPr>
          <p:txBody>
            <a:bodyPr vert="horz" wrap="square" lIns="0" tIns="12700" rIns="0" bIns="0" rtlCol="0">
              <a:spAutoFit/>
            </a:bodyPr>
            <a:lstStyle/>
            <a:p>
              <a:pPr marL="12700">
                <a:lnSpc>
                  <a:spcPct val="100000"/>
                </a:lnSpc>
                <a:spcBef>
                  <a:spcPts val="100"/>
                </a:spcBef>
              </a:pPr>
              <a:r>
                <a:rPr sz="1200" b="0" spc="20" dirty="0">
                  <a:solidFill>
                    <a:srgbClr val="00AFF0"/>
                  </a:solidFill>
                  <a:latin typeface="Calibri Light"/>
                  <a:cs typeface="Calibri Light"/>
                </a:rPr>
                <a:t>Actual </a:t>
              </a:r>
              <a:r>
                <a:rPr sz="1200" b="0" spc="-5" dirty="0">
                  <a:solidFill>
                    <a:srgbClr val="00AFF0"/>
                  </a:solidFill>
                  <a:latin typeface="Calibri Light"/>
                  <a:cs typeface="Calibri Light"/>
                </a:rPr>
                <a:t>vs </a:t>
              </a:r>
              <a:r>
                <a:rPr sz="1200" b="0" spc="-15" dirty="0">
                  <a:solidFill>
                    <a:srgbClr val="00AFF0"/>
                  </a:solidFill>
                  <a:latin typeface="Calibri Light"/>
                  <a:cs typeface="Calibri Light"/>
                </a:rPr>
                <a:t>Predicted</a:t>
              </a:r>
              <a:r>
                <a:rPr sz="1200" b="0" spc="-125" dirty="0">
                  <a:solidFill>
                    <a:srgbClr val="00AFF0"/>
                  </a:solidFill>
                  <a:latin typeface="Calibri Light"/>
                  <a:cs typeface="Calibri Light"/>
                </a:rPr>
                <a:t> </a:t>
              </a:r>
              <a:r>
                <a:rPr sz="1200" b="0" spc="-25" dirty="0">
                  <a:solidFill>
                    <a:srgbClr val="00AFF0"/>
                  </a:solidFill>
                  <a:latin typeface="Calibri Light"/>
                  <a:cs typeface="Calibri Light"/>
                </a:rPr>
                <a:t>Value</a:t>
              </a:r>
              <a:endParaRPr sz="1200" dirty="0">
                <a:latin typeface="Calibri Light"/>
                <a:cs typeface="Calibri Light"/>
              </a:endParaRPr>
            </a:p>
          </p:txBody>
        </p:sp>
        <p:sp>
          <p:nvSpPr>
            <p:cNvPr id="31" name="object 32"/>
            <p:cNvSpPr txBox="1"/>
            <p:nvPr/>
          </p:nvSpPr>
          <p:spPr>
            <a:xfrm>
              <a:off x="461645" y="4161622"/>
              <a:ext cx="104775" cy="193675"/>
            </a:xfrm>
            <a:prstGeom prst="rect">
              <a:avLst/>
            </a:prstGeom>
          </p:spPr>
          <p:txBody>
            <a:bodyPr vert="horz" wrap="square" lIns="0" tIns="8890" rIns="0" bIns="0" rtlCol="0">
              <a:spAutoFit/>
            </a:bodyPr>
            <a:lstStyle/>
            <a:p>
              <a:pPr marL="12700">
                <a:lnSpc>
                  <a:spcPct val="100000"/>
                </a:lnSpc>
                <a:spcBef>
                  <a:spcPts val="70"/>
                </a:spcBef>
              </a:pPr>
              <a:r>
                <a:rPr sz="1100" spc="15" dirty="0">
                  <a:solidFill>
                    <a:srgbClr val="6B9E24"/>
                  </a:solidFill>
                  <a:latin typeface="Cambria Math"/>
                  <a:cs typeface="Cambria Math"/>
                </a:rPr>
                <a:t>1</a:t>
              </a:r>
              <a:endParaRPr sz="1100">
                <a:latin typeface="Cambria Math"/>
                <a:cs typeface="Cambria Math"/>
              </a:endParaRPr>
            </a:p>
          </p:txBody>
        </p:sp>
        <p:sp>
          <p:nvSpPr>
            <p:cNvPr id="32" name="object 33"/>
            <p:cNvSpPr txBox="1"/>
            <p:nvPr/>
          </p:nvSpPr>
          <p:spPr>
            <a:xfrm>
              <a:off x="4380868" y="4671135"/>
              <a:ext cx="120014" cy="197485"/>
            </a:xfrm>
            <a:prstGeom prst="rect">
              <a:avLst/>
            </a:prstGeom>
          </p:spPr>
          <p:txBody>
            <a:bodyPr vert="horz" wrap="square" lIns="0" tIns="0" rIns="0" bIns="0" rtlCol="0">
              <a:spAutoFit/>
            </a:bodyPr>
            <a:lstStyle/>
            <a:p>
              <a:pPr marL="12700">
                <a:lnSpc>
                  <a:spcPts val="1385"/>
                </a:lnSpc>
              </a:pPr>
              <a:r>
                <a:rPr sz="1350" b="1" dirty="0">
                  <a:solidFill>
                    <a:srgbClr val="F07F09"/>
                  </a:solidFill>
                  <a:latin typeface="Calibri"/>
                  <a:cs typeface="Calibri"/>
                </a:rPr>
                <a:t>X</a:t>
              </a:r>
              <a:endParaRPr sz="1350">
                <a:latin typeface="Calibri"/>
                <a:cs typeface="Calibri"/>
              </a:endParaRPr>
            </a:p>
          </p:txBody>
        </p:sp>
        <p:sp>
          <p:nvSpPr>
            <p:cNvPr id="33" name="object 34"/>
            <p:cNvSpPr txBox="1"/>
            <p:nvPr/>
          </p:nvSpPr>
          <p:spPr>
            <a:xfrm>
              <a:off x="4625978" y="4670587"/>
              <a:ext cx="574040" cy="254635"/>
            </a:xfrm>
            <a:prstGeom prst="rect">
              <a:avLst/>
            </a:prstGeom>
          </p:spPr>
          <p:txBody>
            <a:bodyPr vert="horz" wrap="square" lIns="0" tIns="0" rIns="0" bIns="0" rtlCol="0">
              <a:spAutoFit/>
            </a:bodyPr>
            <a:lstStyle/>
            <a:p>
              <a:pPr marL="12700">
                <a:lnSpc>
                  <a:spcPts val="880"/>
                </a:lnSpc>
              </a:pPr>
              <a:r>
                <a:rPr sz="800" b="0" spc="10" dirty="0">
                  <a:solidFill>
                    <a:srgbClr val="F07F09"/>
                  </a:solidFill>
                  <a:latin typeface="Calibri Light"/>
                  <a:cs typeface="Calibri Light"/>
                </a:rPr>
                <a:t>Independent</a:t>
              </a:r>
              <a:endParaRPr sz="800">
                <a:latin typeface="Calibri Light"/>
                <a:cs typeface="Calibri Light"/>
              </a:endParaRPr>
            </a:p>
            <a:p>
              <a:pPr marL="12700">
                <a:lnSpc>
                  <a:spcPct val="100000"/>
                </a:lnSpc>
                <a:spcBef>
                  <a:spcPts val="15"/>
                </a:spcBef>
              </a:pPr>
              <a:r>
                <a:rPr sz="800" b="0" spc="25" dirty="0">
                  <a:solidFill>
                    <a:srgbClr val="F07F09"/>
                  </a:solidFill>
                  <a:latin typeface="Calibri Light"/>
                  <a:cs typeface="Calibri Light"/>
                </a:rPr>
                <a:t>Variable</a:t>
              </a:r>
              <a:endParaRPr sz="800">
                <a:latin typeface="Calibri Light"/>
                <a:cs typeface="Calibri Light"/>
              </a:endParaRPr>
            </a:p>
          </p:txBody>
        </p:sp>
      </p:grpSp>
      <p:sp>
        <p:nvSpPr>
          <p:cNvPr id="34" name="object 29"/>
          <p:cNvSpPr txBox="1"/>
          <p:nvPr/>
        </p:nvSpPr>
        <p:spPr>
          <a:xfrm>
            <a:off x="6400800" y="3115079"/>
            <a:ext cx="1066800" cy="382797"/>
          </a:xfrm>
          <a:prstGeom prst="rect">
            <a:avLst/>
          </a:prstGeom>
        </p:spPr>
        <p:txBody>
          <a:bodyPr vert="horz" wrap="square" lIns="0" tIns="13335" rIns="0" bIns="0" rtlCol="0">
            <a:spAutoFit/>
          </a:bodyPr>
          <a:lstStyle/>
          <a:p>
            <a:pPr marL="12700">
              <a:lnSpc>
                <a:spcPct val="100000"/>
              </a:lnSpc>
              <a:spcBef>
                <a:spcPts val="105"/>
              </a:spcBef>
            </a:pPr>
            <a:r>
              <a:rPr sz="2150" spc="50" dirty="0">
                <a:latin typeface="Cambria Math"/>
                <a:cs typeface="Cambria Math"/>
              </a:rPr>
              <a:t>𝑅</a:t>
            </a:r>
            <a:r>
              <a:rPr sz="2325" spc="75" baseline="30465" dirty="0">
                <a:latin typeface="Cambria Math"/>
                <a:cs typeface="Cambria Math"/>
              </a:rPr>
              <a:t>2 </a:t>
            </a:r>
            <a:r>
              <a:rPr sz="2150" spc="20" dirty="0">
                <a:latin typeface="Cambria Math"/>
                <a:cs typeface="Cambria Math"/>
              </a:rPr>
              <a:t>≈</a:t>
            </a:r>
            <a:r>
              <a:rPr sz="2150" spc="-114" dirty="0">
                <a:latin typeface="Cambria Math"/>
                <a:cs typeface="Cambria Math"/>
              </a:rPr>
              <a:t> </a:t>
            </a:r>
            <a:r>
              <a:rPr lang="en-IN" sz="2150" spc="-114" dirty="0">
                <a:latin typeface="Cambria Math"/>
                <a:cs typeface="Cambria Math"/>
              </a:rPr>
              <a:t>.</a:t>
            </a:r>
            <a:r>
              <a:rPr lang="en-IN" sz="3600" spc="-15" baseline="1157" dirty="0">
                <a:solidFill>
                  <a:srgbClr val="3F3F3F"/>
                </a:solidFill>
                <a:latin typeface="Calibri"/>
                <a:cs typeface="Calibri"/>
              </a:rPr>
              <a:t>19</a:t>
            </a:r>
            <a:endParaRPr sz="3600" baseline="1157" dirty="0">
              <a:latin typeface="Calibri"/>
              <a:cs typeface="Calibri"/>
            </a:endParaRPr>
          </a:p>
        </p:txBody>
      </p:sp>
    </p:spTree>
    <p:extLst>
      <p:ext uri="{BB962C8B-B14F-4D97-AF65-F5344CB8AC3E}">
        <p14:creationId xmlns:p14="http://schemas.microsoft.com/office/powerpoint/2010/main" val="2741431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 of Better Regression – Better R Square </a:t>
            </a:r>
          </a:p>
        </p:txBody>
      </p:sp>
      <p:sp>
        <p:nvSpPr>
          <p:cNvPr id="3" name="Slide Number Placeholder 2"/>
          <p:cNvSpPr>
            <a:spLocks noGrp="1"/>
          </p:cNvSpPr>
          <p:nvPr>
            <p:ph type="sldNum" sz="quarter" idx="12"/>
          </p:nvPr>
        </p:nvSpPr>
        <p:spPr/>
        <p:txBody>
          <a:bodyPr/>
          <a:lstStyle/>
          <a:p>
            <a:fld id="{B6F15528-21DE-4FAA-801E-634DDDAF4B2B}" type="slidenum">
              <a:rPr lang="en-IN" smtClean="0"/>
              <a:t>44</a:t>
            </a:fld>
            <a:endParaRPr lang="en-IN"/>
          </a:p>
        </p:txBody>
      </p:sp>
      <p:grpSp>
        <p:nvGrpSpPr>
          <p:cNvPr id="5" name="Group 4"/>
          <p:cNvGrpSpPr/>
          <p:nvPr/>
        </p:nvGrpSpPr>
        <p:grpSpPr>
          <a:xfrm>
            <a:off x="1115126" y="1869722"/>
            <a:ext cx="6396355" cy="3698037"/>
            <a:chOff x="461645" y="1227185"/>
            <a:chExt cx="6396355" cy="3698037"/>
          </a:xfrm>
        </p:grpSpPr>
        <p:sp>
          <p:nvSpPr>
            <p:cNvPr id="6" name="object 4"/>
            <p:cNvSpPr/>
            <p:nvPr/>
          </p:nvSpPr>
          <p:spPr>
            <a:xfrm>
              <a:off x="653527" y="1233297"/>
              <a:ext cx="2382673" cy="3583240"/>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3035555" y="1249186"/>
              <a:ext cx="1200150" cy="3566159"/>
            </a:xfrm>
            <a:prstGeom prst="rect">
              <a:avLst/>
            </a:prstGeom>
            <a:blipFill>
              <a:blip r:embed="rId4" cstate="print"/>
              <a:stretch>
                <a:fillRect/>
              </a:stretch>
            </a:blipFill>
          </p:spPr>
          <p:txBody>
            <a:bodyPr wrap="square" lIns="0" tIns="0" rIns="0" bIns="0" rtlCol="0"/>
            <a:lstStyle/>
            <a:p>
              <a:endParaRPr/>
            </a:p>
          </p:txBody>
        </p:sp>
        <p:sp>
          <p:nvSpPr>
            <p:cNvPr id="8" name="object 6"/>
            <p:cNvSpPr/>
            <p:nvPr/>
          </p:nvSpPr>
          <p:spPr>
            <a:xfrm>
              <a:off x="836855" y="1530632"/>
              <a:ext cx="971550" cy="339090"/>
            </a:xfrm>
            <a:custGeom>
              <a:avLst/>
              <a:gdLst/>
              <a:ahLst/>
              <a:cxnLst/>
              <a:rect l="l" t="t" r="r" b="b"/>
              <a:pathLst>
                <a:path w="971550" h="339089">
                  <a:moveTo>
                    <a:pt x="0" y="338553"/>
                  </a:moveTo>
                  <a:lnTo>
                    <a:pt x="971550" y="338553"/>
                  </a:lnTo>
                  <a:lnTo>
                    <a:pt x="971550" y="0"/>
                  </a:lnTo>
                  <a:lnTo>
                    <a:pt x="0" y="0"/>
                  </a:lnTo>
                  <a:lnTo>
                    <a:pt x="0" y="338553"/>
                  </a:lnTo>
                  <a:close/>
                </a:path>
              </a:pathLst>
            </a:custGeom>
            <a:solidFill>
              <a:srgbClr val="FFFFFF"/>
            </a:solidFill>
          </p:spPr>
          <p:txBody>
            <a:bodyPr wrap="square" lIns="0" tIns="0" rIns="0" bIns="0" rtlCol="0"/>
            <a:lstStyle/>
            <a:p>
              <a:endParaRPr/>
            </a:p>
          </p:txBody>
        </p:sp>
        <p:sp>
          <p:nvSpPr>
            <p:cNvPr id="9" name="object 7"/>
            <p:cNvSpPr txBox="1"/>
            <p:nvPr/>
          </p:nvSpPr>
          <p:spPr>
            <a:xfrm>
              <a:off x="916619" y="1556953"/>
              <a:ext cx="507365" cy="275590"/>
            </a:xfrm>
            <a:prstGeom prst="rect">
              <a:avLst/>
            </a:prstGeom>
          </p:spPr>
          <p:txBody>
            <a:bodyPr vert="horz" wrap="square" lIns="0" tIns="15875" rIns="0" bIns="0" rtlCol="0">
              <a:spAutoFit/>
            </a:bodyPr>
            <a:lstStyle/>
            <a:p>
              <a:pPr marL="12700">
                <a:lnSpc>
                  <a:spcPct val="100000"/>
                </a:lnSpc>
                <a:spcBef>
                  <a:spcPts val="125"/>
                </a:spcBef>
              </a:pPr>
              <a:r>
                <a:rPr sz="800" b="0" spc="15" dirty="0">
                  <a:solidFill>
                    <a:srgbClr val="6B9E24"/>
                  </a:solidFill>
                  <a:latin typeface="Calibri Light"/>
                  <a:cs typeface="Calibri Light"/>
                </a:rPr>
                <a:t>Dependent</a:t>
              </a:r>
              <a:endParaRPr sz="800">
                <a:latin typeface="Calibri Light"/>
                <a:cs typeface="Calibri Light"/>
              </a:endParaRPr>
            </a:p>
            <a:p>
              <a:pPr marL="12700">
                <a:lnSpc>
                  <a:spcPct val="100000"/>
                </a:lnSpc>
                <a:spcBef>
                  <a:spcPts val="15"/>
                </a:spcBef>
              </a:pPr>
              <a:r>
                <a:rPr sz="800" b="0" spc="25" dirty="0">
                  <a:solidFill>
                    <a:srgbClr val="6B9E24"/>
                  </a:solidFill>
                  <a:latin typeface="Calibri Light"/>
                  <a:cs typeface="Calibri Light"/>
                </a:rPr>
                <a:t>Variable</a:t>
              </a:r>
              <a:endParaRPr sz="800">
                <a:latin typeface="Calibri Light"/>
                <a:cs typeface="Calibri Light"/>
              </a:endParaRPr>
            </a:p>
          </p:txBody>
        </p:sp>
        <p:sp>
          <p:nvSpPr>
            <p:cNvPr id="10" name="object 8"/>
            <p:cNvSpPr txBox="1"/>
            <p:nvPr/>
          </p:nvSpPr>
          <p:spPr>
            <a:xfrm>
              <a:off x="711200" y="138905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1" name="object 9"/>
            <p:cNvSpPr/>
            <p:nvPr/>
          </p:nvSpPr>
          <p:spPr>
            <a:xfrm>
              <a:off x="654951" y="1227185"/>
              <a:ext cx="0" cy="3588385"/>
            </a:xfrm>
            <a:custGeom>
              <a:avLst/>
              <a:gdLst/>
              <a:ahLst/>
              <a:cxnLst/>
              <a:rect l="l" t="t" r="r" b="b"/>
              <a:pathLst>
                <a:path h="3588385">
                  <a:moveTo>
                    <a:pt x="0" y="0"/>
                  </a:moveTo>
                  <a:lnTo>
                    <a:pt x="0" y="3588154"/>
                  </a:lnTo>
                </a:path>
              </a:pathLst>
            </a:custGeom>
            <a:ln w="28574">
              <a:solidFill>
                <a:srgbClr val="000000"/>
              </a:solidFill>
            </a:ln>
          </p:spPr>
          <p:txBody>
            <a:bodyPr wrap="square" lIns="0" tIns="0" rIns="0" bIns="0" rtlCol="0"/>
            <a:lstStyle/>
            <a:p>
              <a:endParaRPr/>
            </a:p>
          </p:txBody>
        </p:sp>
        <p:sp>
          <p:nvSpPr>
            <p:cNvPr id="12" name="object 10"/>
            <p:cNvSpPr/>
            <p:nvPr/>
          </p:nvSpPr>
          <p:spPr>
            <a:xfrm>
              <a:off x="654951" y="4811005"/>
              <a:ext cx="3580765" cy="4445"/>
            </a:xfrm>
            <a:custGeom>
              <a:avLst/>
              <a:gdLst/>
              <a:ahLst/>
              <a:cxnLst/>
              <a:rect l="l" t="t" r="r" b="b"/>
              <a:pathLst>
                <a:path w="3580765" h="4445">
                  <a:moveTo>
                    <a:pt x="3580762" y="4334"/>
                  </a:moveTo>
                  <a:lnTo>
                    <a:pt x="0" y="0"/>
                  </a:lnTo>
                </a:path>
              </a:pathLst>
            </a:custGeom>
            <a:ln w="28574">
              <a:solidFill>
                <a:srgbClr val="000000"/>
              </a:solidFill>
            </a:ln>
          </p:spPr>
          <p:txBody>
            <a:bodyPr wrap="square" lIns="0" tIns="0" rIns="0" bIns="0" rtlCol="0"/>
            <a:lstStyle/>
            <a:p>
              <a:endParaRPr/>
            </a:p>
          </p:txBody>
        </p:sp>
        <p:sp>
          <p:nvSpPr>
            <p:cNvPr id="13" name="object 11"/>
            <p:cNvSpPr txBox="1"/>
            <p:nvPr/>
          </p:nvSpPr>
          <p:spPr>
            <a:xfrm>
              <a:off x="461645" y="3564888"/>
              <a:ext cx="104775" cy="196850"/>
            </a:xfrm>
            <a:prstGeom prst="rect">
              <a:avLst/>
            </a:prstGeom>
          </p:spPr>
          <p:txBody>
            <a:bodyPr vert="horz" wrap="square" lIns="0" tIns="15875" rIns="0" bIns="0" rtlCol="0">
              <a:spAutoFit/>
            </a:bodyPr>
            <a:lstStyle/>
            <a:p>
              <a:pPr marL="12700">
                <a:lnSpc>
                  <a:spcPct val="100000"/>
                </a:lnSpc>
                <a:spcBef>
                  <a:spcPts val="125"/>
                </a:spcBef>
              </a:pPr>
              <a:r>
                <a:rPr sz="1100" spc="10" dirty="0">
                  <a:solidFill>
                    <a:srgbClr val="6B9E24"/>
                  </a:solidFill>
                  <a:latin typeface="Cambria Math"/>
                  <a:cs typeface="Cambria Math"/>
                </a:rPr>
                <a:t>2</a:t>
              </a:r>
              <a:endParaRPr sz="1100">
                <a:latin typeface="Cambria Math"/>
                <a:cs typeface="Cambria Math"/>
              </a:endParaRPr>
            </a:p>
          </p:txBody>
        </p:sp>
        <p:sp>
          <p:nvSpPr>
            <p:cNvPr id="14" name="object 12"/>
            <p:cNvSpPr txBox="1"/>
            <p:nvPr/>
          </p:nvSpPr>
          <p:spPr>
            <a:xfrm>
              <a:off x="461645" y="2952172"/>
              <a:ext cx="104775" cy="197485"/>
            </a:xfrm>
            <a:prstGeom prst="rect">
              <a:avLst/>
            </a:prstGeom>
          </p:spPr>
          <p:txBody>
            <a:bodyPr vert="horz" wrap="square" lIns="0" tIns="15875" rIns="0" bIns="0" rtlCol="0">
              <a:spAutoFit/>
            </a:bodyPr>
            <a:lstStyle/>
            <a:p>
              <a:pPr marL="12700">
                <a:lnSpc>
                  <a:spcPct val="100000"/>
                </a:lnSpc>
                <a:spcBef>
                  <a:spcPts val="125"/>
                </a:spcBef>
              </a:pPr>
              <a:r>
                <a:rPr sz="1100" spc="15" dirty="0">
                  <a:solidFill>
                    <a:srgbClr val="6B9E24"/>
                  </a:solidFill>
                  <a:latin typeface="Cambria Math"/>
                  <a:cs typeface="Cambria Math"/>
                </a:rPr>
                <a:t>3</a:t>
              </a:r>
              <a:endParaRPr sz="1100">
                <a:latin typeface="Cambria Math"/>
                <a:cs typeface="Cambria Math"/>
              </a:endParaRPr>
            </a:p>
          </p:txBody>
        </p:sp>
        <p:sp>
          <p:nvSpPr>
            <p:cNvPr id="15" name="object 13"/>
            <p:cNvSpPr txBox="1"/>
            <p:nvPr/>
          </p:nvSpPr>
          <p:spPr>
            <a:xfrm>
              <a:off x="464502" y="2381565"/>
              <a:ext cx="104775" cy="197485"/>
            </a:xfrm>
            <a:prstGeom prst="rect">
              <a:avLst/>
            </a:prstGeom>
          </p:spPr>
          <p:txBody>
            <a:bodyPr vert="horz" wrap="square" lIns="0" tIns="15875" rIns="0" bIns="0" rtlCol="0">
              <a:spAutoFit/>
            </a:bodyPr>
            <a:lstStyle/>
            <a:p>
              <a:pPr marL="12700">
                <a:lnSpc>
                  <a:spcPct val="100000"/>
                </a:lnSpc>
                <a:spcBef>
                  <a:spcPts val="125"/>
                </a:spcBef>
              </a:pPr>
              <a:r>
                <a:rPr sz="1100" spc="15" dirty="0">
                  <a:solidFill>
                    <a:srgbClr val="6B9E24"/>
                  </a:solidFill>
                  <a:latin typeface="Cambria Math"/>
                  <a:cs typeface="Cambria Math"/>
                </a:rPr>
                <a:t>4</a:t>
              </a:r>
              <a:endParaRPr sz="1100">
                <a:latin typeface="Cambria Math"/>
                <a:cs typeface="Cambria Math"/>
              </a:endParaRPr>
            </a:p>
          </p:txBody>
        </p:sp>
        <p:sp>
          <p:nvSpPr>
            <p:cNvPr id="16" name="object 14"/>
            <p:cNvSpPr txBox="1"/>
            <p:nvPr/>
          </p:nvSpPr>
          <p:spPr>
            <a:xfrm>
              <a:off x="466729" y="1999989"/>
              <a:ext cx="104775" cy="196850"/>
            </a:xfrm>
            <a:prstGeom prst="rect">
              <a:avLst/>
            </a:prstGeom>
          </p:spPr>
          <p:txBody>
            <a:bodyPr vert="horz" wrap="square" lIns="0" tIns="15875" rIns="0" bIns="0" rtlCol="0">
              <a:spAutoFit/>
            </a:bodyPr>
            <a:lstStyle/>
            <a:p>
              <a:pPr marL="12700">
                <a:lnSpc>
                  <a:spcPct val="100000"/>
                </a:lnSpc>
                <a:spcBef>
                  <a:spcPts val="125"/>
                </a:spcBef>
              </a:pPr>
              <a:r>
                <a:rPr sz="1100" spc="10" dirty="0">
                  <a:solidFill>
                    <a:srgbClr val="6B9E24"/>
                  </a:solidFill>
                  <a:latin typeface="Cambria Math"/>
                  <a:cs typeface="Cambria Math"/>
                </a:rPr>
                <a:t>5</a:t>
              </a:r>
              <a:endParaRPr sz="1100">
                <a:latin typeface="Cambria Math"/>
                <a:cs typeface="Cambria Math"/>
              </a:endParaRPr>
            </a:p>
          </p:txBody>
        </p:sp>
        <p:sp>
          <p:nvSpPr>
            <p:cNvPr id="17" name="object 15"/>
            <p:cNvSpPr/>
            <p:nvPr/>
          </p:nvSpPr>
          <p:spPr>
            <a:xfrm>
              <a:off x="2979289" y="2651129"/>
              <a:ext cx="105287" cy="107691"/>
            </a:xfrm>
            <a:prstGeom prst="rect">
              <a:avLst/>
            </a:prstGeom>
            <a:blipFill>
              <a:blip r:embed="rId5" cstate="print"/>
              <a:stretch>
                <a:fillRect/>
              </a:stretch>
            </a:blipFill>
          </p:spPr>
          <p:txBody>
            <a:bodyPr wrap="square" lIns="0" tIns="0" rIns="0" bIns="0" rtlCol="0"/>
            <a:lstStyle/>
            <a:p>
              <a:endParaRPr/>
            </a:p>
          </p:txBody>
        </p:sp>
        <p:sp>
          <p:nvSpPr>
            <p:cNvPr id="18" name="object 16"/>
            <p:cNvSpPr/>
            <p:nvPr/>
          </p:nvSpPr>
          <p:spPr>
            <a:xfrm>
              <a:off x="1195553" y="2606039"/>
              <a:ext cx="105311" cy="107691"/>
            </a:xfrm>
            <a:prstGeom prst="rect">
              <a:avLst/>
            </a:prstGeom>
            <a:blipFill>
              <a:blip r:embed="rId6" cstate="print"/>
              <a:stretch>
                <a:fillRect/>
              </a:stretch>
            </a:blipFill>
          </p:spPr>
          <p:txBody>
            <a:bodyPr wrap="square" lIns="0" tIns="0" rIns="0" bIns="0" rtlCol="0"/>
            <a:lstStyle/>
            <a:p>
              <a:endParaRPr/>
            </a:p>
          </p:txBody>
        </p:sp>
        <p:sp>
          <p:nvSpPr>
            <p:cNvPr id="19" name="object 17"/>
            <p:cNvSpPr/>
            <p:nvPr/>
          </p:nvSpPr>
          <p:spPr>
            <a:xfrm>
              <a:off x="1783461" y="2872608"/>
              <a:ext cx="105287" cy="107704"/>
            </a:xfrm>
            <a:prstGeom prst="rect">
              <a:avLst/>
            </a:prstGeom>
            <a:blipFill>
              <a:blip r:embed="rId7" cstate="print"/>
              <a:stretch>
                <a:fillRect/>
              </a:stretch>
            </a:blipFill>
          </p:spPr>
          <p:txBody>
            <a:bodyPr wrap="square" lIns="0" tIns="0" rIns="0" bIns="0" rtlCol="0"/>
            <a:lstStyle/>
            <a:p>
              <a:endParaRPr/>
            </a:p>
          </p:txBody>
        </p:sp>
        <p:sp>
          <p:nvSpPr>
            <p:cNvPr id="20" name="object 18"/>
            <p:cNvSpPr/>
            <p:nvPr/>
          </p:nvSpPr>
          <p:spPr>
            <a:xfrm>
              <a:off x="2392680" y="2555747"/>
              <a:ext cx="105287" cy="107691"/>
            </a:xfrm>
            <a:prstGeom prst="rect">
              <a:avLst/>
            </a:prstGeom>
            <a:blipFill>
              <a:blip r:embed="rId8" cstate="print"/>
              <a:stretch>
                <a:fillRect/>
              </a:stretch>
            </a:blipFill>
          </p:spPr>
          <p:txBody>
            <a:bodyPr wrap="square" lIns="0" tIns="0" rIns="0" bIns="0" rtlCol="0"/>
            <a:lstStyle/>
            <a:p>
              <a:endParaRPr/>
            </a:p>
          </p:txBody>
        </p:sp>
        <p:sp>
          <p:nvSpPr>
            <p:cNvPr id="21" name="object 19"/>
            <p:cNvSpPr/>
            <p:nvPr/>
          </p:nvSpPr>
          <p:spPr>
            <a:xfrm>
              <a:off x="3573779" y="2398525"/>
              <a:ext cx="105277" cy="107560"/>
            </a:xfrm>
            <a:prstGeom prst="rect">
              <a:avLst/>
            </a:prstGeom>
            <a:blipFill>
              <a:blip r:embed="rId9" cstate="print"/>
              <a:stretch>
                <a:fillRect/>
              </a:stretch>
            </a:blipFill>
          </p:spPr>
          <p:txBody>
            <a:bodyPr wrap="square" lIns="0" tIns="0" rIns="0" bIns="0" rtlCol="0"/>
            <a:lstStyle/>
            <a:p>
              <a:endParaRPr/>
            </a:p>
          </p:txBody>
        </p:sp>
        <p:sp>
          <p:nvSpPr>
            <p:cNvPr id="22" name="object 20"/>
            <p:cNvSpPr/>
            <p:nvPr/>
          </p:nvSpPr>
          <p:spPr>
            <a:xfrm>
              <a:off x="673083" y="2495930"/>
              <a:ext cx="3562985" cy="365125"/>
            </a:xfrm>
            <a:custGeom>
              <a:avLst/>
              <a:gdLst/>
              <a:ahLst/>
              <a:cxnLst/>
              <a:rect l="l" t="t" r="r" b="b"/>
              <a:pathLst>
                <a:path w="3562985" h="365125">
                  <a:moveTo>
                    <a:pt x="0" y="364748"/>
                  </a:moveTo>
                  <a:lnTo>
                    <a:pt x="3562630" y="0"/>
                  </a:lnTo>
                </a:path>
              </a:pathLst>
            </a:custGeom>
            <a:ln w="28574">
              <a:solidFill>
                <a:srgbClr val="C00000"/>
              </a:solidFill>
            </a:ln>
          </p:spPr>
          <p:txBody>
            <a:bodyPr wrap="square" lIns="0" tIns="0" rIns="0" bIns="0" rtlCol="0"/>
            <a:lstStyle/>
            <a:p>
              <a:endParaRPr/>
            </a:p>
          </p:txBody>
        </p:sp>
        <p:sp>
          <p:nvSpPr>
            <p:cNvPr id="23" name="object 21"/>
            <p:cNvSpPr/>
            <p:nvPr/>
          </p:nvSpPr>
          <p:spPr>
            <a:xfrm>
              <a:off x="1190481" y="2749545"/>
              <a:ext cx="105299" cy="107704"/>
            </a:xfrm>
            <a:prstGeom prst="rect">
              <a:avLst/>
            </a:prstGeom>
            <a:blipFill>
              <a:blip r:embed="rId10" cstate="print"/>
              <a:stretch>
                <a:fillRect/>
              </a:stretch>
            </a:blipFill>
          </p:spPr>
          <p:txBody>
            <a:bodyPr wrap="square" lIns="0" tIns="0" rIns="0" bIns="0" rtlCol="0"/>
            <a:lstStyle/>
            <a:p>
              <a:endParaRPr/>
            </a:p>
          </p:txBody>
        </p:sp>
        <p:sp>
          <p:nvSpPr>
            <p:cNvPr id="24" name="object 22"/>
            <p:cNvSpPr/>
            <p:nvPr/>
          </p:nvSpPr>
          <p:spPr>
            <a:xfrm>
              <a:off x="1783461" y="2690871"/>
              <a:ext cx="105287" cy="107573"/>
            </a:xfrm>
            <a:prstGeom prst="rect">
              <a:avLst/>
            </a:prstGeom>
            <a:blipFill>
              <a:blip r:embed="rId11" cstate="print"/>
              <a:stretch>
                <a:fillRect/>
              </a:stretch>
            </a:blipFill>
          </p:spPr>
          <p:txBody>
            <a:bodyPr wrap="square" lIns="0" tIns="0" rIns="0" bIns="0" rtlCol="0"/>
            <a:lstStyle/>
            <a:p>
              <a:endParaRPr/>
            </a:p>
          </p:txBody>
        </p:sp>
        <p:sp>
          <p:nvSpPr>
            <p:cNvPr id="25" name="object 23"/>
            <p:cNvSpPr/>
            <p:nvPr/>
          </p:nvSpPr>
          <p:spPr>
            <a:xfrm>
              <a:off x="2388358" y="2620267"/>
              <a:ext cx="105287" cy="107691"/>
            </a:xfrm>
            <a:prstGeom prst="rect">
              <a:avLst/>
            </a:prstGeom>
            <a:blipFill>
              <a:blip r:embed="rId12" cstate="print"/>
              <a:stretch>
                <a:fillRect/>
              </a:stretch>
            </a:blipFill>
          </p:spPr>
          <p:txBody>
            <a:bodyPr wrap="square" lIns="0" tIns="0" rIns="0" bIns="0" rtlCol="0"/>
            <a:lstStyle/>
            <a:p>
              <a:endParaRPr/>
            </a:p>
          </p:txBody>
        </p:sp>
        <p:sp>
          <p:nvSpPr>
            <p:cNvPr id="26" name="object 24"/>
            <p:cNvSpPr/>
            <p:nvPr/>
          </p:nvSpPr>
          <p:spPr>
            <a:xfrm>
              <a:off x="2982980" y="2562474"/>
              <a:ext cx="105284" cy="107704"/>
            </a:xfrm>
            <a:prstGeom prst="rect">
              <a:avLst/>
            </a:prstGeom>
            <a:blipFill>
              <a:blip r:embed="rId13" cstate="print"/>
              <a:stretch>
                <a:fillRect/>
              </a:stretch>
            </a:blipFill>
          </p:spPr>
          <p:txBody>
            <a:bodyPr wrap="square" lIns="0" tIns="0" rIns="0" bIns="0" rtlCol="0"/>
            <a:lstStyle/>
            <a:p>
              <a:endParaRPr/>
            </a:p>
          </p:txBody>
        </p:sp>
        <p:sp>
          <p:nvSpPr>
            <p:cNvPr id="27" name="object 25"/>
            <p:cNvSpPr/>
            <p:nvPr/>
          </p:nvSpPr>
          <p:spPr>
            <a:xfrm>
              <a:off x="3568202" y="2508753"/>
              <a:ext cx="105277" cy="107573"/>
            </a:xfrm>
            <a:prstGeom prst="rect">
              <a:avLst/>
            </a:prstGeom>
            <a:blipFill>
              <a:blip r:embed="rId14" cstate="print"/>
              <a:stretch>
                <a:fillRect/>
              </a:stretch>
            </a:blipFill>
          </p:spPr>
          <p:txBody>
            <a:bodyPr wrap="square" lIns="0" tIns="0" rIns="0" bIns="0" rtlCol="0"/>
            <a:lstStyle/>
            <a:p>
              <a:endParaRPr/>
            </a:p>
          </p:txBody>
        </p:sp>
        <p:sp>
          <p:nvSpPr>
            <p:cNvPr id="28" name="object 26"/>
            <p:cNvSpPr/>
            <p:nvPr/>
          </p:nvSpPr>
          <p:spPr>
            <a:xfrm>
              <a:off x="4229861" y="2340935"/>
              <a:ext cx="971550" cy="215900"/>
            </a:xfrm>
            <a:custGeom>
              <a:avLst/>
              <a:gdLst/>
              <a:ahLst/>
              <a:cxnLst/>
              <a:rect l="l" t="t" r="r" b="b"/>
              <a:pathLst>
                <a:path w="971550" h="215900">
                  <a:moveTo>
                    <a:pt x="0" y="215443"/>
                  </a:moveTo>
                  <a:lnTo>
                    <a:pt x="971550" y="215443"/>
                  </a:lnTo>
                  <a:lnTo>
                    <a:pt x="971550" y="0"/>
                  </a:lnTo>
                  <a:lnTo>
                    <a:pt x="0" y="0"/>
                  </a:lnTo>
                  <a:lnTo>
                    <a:pt x="0" y="215443"/>
                  </a:lnTo>
                  <a:close/>
                </a:path>
              </a:pathLst>
            </a:custGeom>
            <a:solidFill>
              <a:srgbClr val="FFFFFF"/>
            </a:solidFill>
          </p:spPr>
          <p:txBody>
            <a:bodyPr wrap="square" lIns="0" tIns="0" rIns="0" bIns="0" rtlCol="0"/>
            <a:lstStyle/>
            <a:p>
              <a:endParaRPr/>
            </a:p>
          </p:txBody>
        </p:sp>
        <p:sp>
          <p:nvSpPr>
            <p:cNvPr id="29" name="object 27"/>
            <p:cNvSpPr txBox="1"/>
            <p:nvPr/>
          </p:nvSpPr>
          <p:spPr>
            <a:xfrm>
              <a:off x="4313304" y="2368801"/>
              <a:ext cx="784225" cy="151130"/>
            </a:xfrm>
            <a:prstGeom prst="rect">
              <a:avLst/>
            </a:prstGeom>
          </p:spPr>
          <p:txBody>
            <a:bodyPr vert="horz" wrap="square" lIns="0" tIns="15875" rIns="0" bIns="0" rtlCol="0">
              <a:spAutoFit/>
            </a:bodyPr>
            <a:lstStyle/>
            <a:p>
              <a:pPr marL="12700">
                <a:lnSpc>
                  <a:spcPct val="100000"/>
                </a:lnSpc>
                <a:spcBef>
                  <a:spcPts val="125"/>
                </a:spcBef>
              </a:pPr>
              <a:r>
                <a:rPr sz="800" b="0" spc="10" dirty="0">
                  <a:solidFill>
                    <a:srgbClr val="FF0000"/>
                  </a:solidFill>
                  <a:latin typeface="Calibri Light"/>
                  <a:cs typeface="Calibri Light"/>
                </a:rPr>
                <a:t>L</a:t>
              </a:r>
              <a:r>
                <a:rPr sz="800" b="0" spc="-95" dirty="0">
                  <a:solidFill>
                    <a:srgbClr val="FF0000"/>
                  </a:solidFill>
                  <a:latin typeface="Calibri Light"/>
                  <a:cs typeface="Calibri Light"/>
                </a:rPr>
                <a:t> </a:t>
              </a:r>
              <a:r>
                <a:rPr sz="800" b="0" spc="30" dirty="0">
                  <a:solidFill>
                    <a:srgbClr val="FF0000"/>
                  </a:solidFill>
                  <a:latin typeface="Calibri Light"/>
                  <a:cs typeface="Calibri Light"/>
                </a:rPr>
                <a:t>ine</a:t>
              </a:r>
              <a:r>
                <a:rPr sz="800" b="0" spc="-80" dirty="0">
                  <a:solidFill>
                    <a:srgbClr val="FF0000"/>
                  </a:solidFill>
                  <a:latin typeface="Calibri Light"/>
                  <a:cs typeface="Calibri Light"/>
                </a:rPr>
                <a:t> </a:t>
              </a:r>
              <a:r>
                <a:rPr sz="800" b="0" spc="15" dirty="0">
                  <a:solidFill>
                    <a:srgbClr val="FF0000"/>
                  </a:solidFill>
                  <a:latin typeface="Calibri Light"/>
                  <a:cs typeface="Calibri Light"/>
                </a:rPr>
                <a:t>of</a:t>
              </a:r>
              <a:r>
                <a:rPr sz="800" b="0" spc="-70" dirty="0">
                  <a:solidFill>
                    <a:srgbClr val="FF0000"/>
                  </a:solidFill>
                  <a:latin typeface="Calibri Light"/>
                  <a:cs typeface="Calibri Light"/>
                </a:rPr>
                <a:t> </a:t>
              </a:r>
              <a:r>
                <a:rPr sz="800" b="0" spc="-5" dirty="0">
                  <a:solidFill>
                    <a:srgbClr val="FF0000"/>
                  </a:solidFill>
                  <a:latin typeface="Calibri Light"/>
                  <a:cs typeface="Calibri Light"/>
                </a:rPr>
                <a:t>Regression</a:t>
              </a:r>
              <a:endParaRPr sz="800">
                <a:latin typeface="Calibri Light"/>
                <a:cs typeface="Calibri Light"/>
              </a:endParaRPr>
            </a:p>
          </p:txBody>
        </p:sp>
        <p:sp>
          <p:nvSpPr>
            <p:cNvPr id="30" name="object 28"/>
            <p:cNvSpPr/>
            <p:nvPr/>
          </p:nvSpPr>
          <p:spPr>
            <a:xfrm>
              <a:off x="6134100" y="2181225"/>
              <a:ext cx="723900" cy="504825"/>
            </a:xfrm>
            <a:prstGeom prst="rect">
              <a:avLst/>
            </a:prstGeom>
            <a:blipFill>
              <a:blip r:embed="rId15" cstate="print"/>
              <a:stretch>
                <a:fillRect/>
              </a:stretch>
            </a:blipFill>
          </p:spPr>
          <p:txBody>
            <a:bodyPr wrap="square" lIns="0" tIns="0" rIns="0" bIns="0" rtlCol="0"/>
            <a:lstStyle/>
            <a:p>
              <a:endParaRPr/>
            </a:p>
          </p:txBody>
        </p:sp>
        <p:sp>
          <p:nvSpPr>
            <p:cNvPr id="31" name="object 29"/>
            <p:cNvSpPr txBox="1"/>
            <p:nvPr/>
          </p:nvSpPr>
          <p:spPr>
            <a:xfrm>
              <a:off x="5644519" y="2227958"/>
              <a:ext cx="1066800" cy="392430"/>
            </a:xfrm>
            <a:prstGeom prst="rect">
              <a:avLst/>
            </a:prstGeom>
          </p:spPr>
          <p:txBody>
            <a:bodyPr vert="horz" wrap="square" lIns="0" tIns="13335" rIns="0" bIns="0" rtlCol="0">
              <a:spAutoFit/>
            </a:bodyPr>
            <a:lstStyle/>
            <a:p>
              <a:pPr marL="12700">
                <a:lnSpc>
                  <a:spcPct val="100000"/>
                </a:lnSpc>
                <a:spcBef>
                  <a:spcPts val="105"/>
                </a:spcBef>
              </a:pPr>
              <a:r>
                <a:rPr sz="2150" spc="50" dirty="0">
                  <a:latin typeface="Cambria Math"/>
                  <a:cs typeface="Cambria Math"/>
                </a:rPr>
                <a:t>𝑅</a:t>
              </a:r>
              <a:r>
                <a:rPr sz="2325" spc="75" baseline="30465" dirty="0">
                  <a:latin typeface="Cambria Math"/>
                  <a:cs typeface="Cambria Math"/>
                </a:rPr>
                <a:t>2 </a:t>
              </a:r>
              <a:r>
                <a:rPr sz="2150" spc="20" dirty="0">
                  <a:latin typeface="Cambria Math"/>
                  <a:cs typeface="Cambria Math"/>
                </a:rPr>
                <a:t>≈</a:t>
              </a:r>
              <a:r>
                <a:rPr sz="2150" spc="-114" dirty="0">
                  <a:latin typeface="Cambria Math"/>
                  <a:cs typeface="Cambria Math"/>
                </a:rPr>
                <a:t> </a:t>
              </a:r>
              <a:r>
                <a:rPr sz="3600" spc="-15" baseline="1157" dirty="0">
                  <a:solidFill>
                    <a:srgbClr val="3F3F3F"/>
                  </a:solidFill>
                  <a:latin typeface="Calibri"/>
                  <a:cs typeface="Calibri"/>
                </a:rPr>
                <a:t>0.9</a:t>
              </a:r>
              <a:endParaRPr sz="3600" baseline="1157">
                <a:latin typeface="Calibri"/>
                <a:cs typeface="Calibri"/>
              </a:endParaRPr>
            </a:p>
          </p:txBody>
        </p:sp>
        <p:sp>
          <p:nvSpPr>
            <p:cNvPr id="33" name="object 32"/>
            <p:cNvSpPr txBox="1"/>
            <p:nvPr/>
          </p:nvSpPr>
          <p:spPr>
            <a:xfrm>
              <a:off x="461645" y="4161622"/>
              <a:ext cx="104775" cy="193675"/>
            </a:xfrm>
            <a:prstGeom prst="rect">
              <a:avLst/>
            </a:prstGeom>
          </p:spPr>
          <p:txBody>
            <a:bodyPr vert="horz" wrap="square" lIns="0" tIns="8890" rIns="0" bIns="0" rtlCol="0">
              <a:spAutoFit/>
            </a:bodyPr>
            <a:lstStyle/>
            <a:p>
              <a:pPr marL="12700">
                <a:lnSpc>
                  <a:spcPct val="100000"/>
                </a:lnSpc>
                <a:spcBef>
                  <a:spcPts val="70"/>
                </a:spcBef>
              </a:pPr>
              <a:r>
                <a:rPr sz="1100" spc="15" dirty="0">
                  <a:solidFill>
                    <a:srgbClr val="6B9E24"/>
                  </a:solidFill>
                  <a:latin typeface="Cambria Math"/>
                  <a:cs typeface="Cambria Math"/>
                </a:rPr>
                <a:t>1</a:t>
              </a:r>
              <a:endParaRPr sz="1100">
                <a:latin typeface="Cambria Math"/>
                <a:cs typeface="Cambria Math"/>
              </a:endParaRPr>
            </a:p>
          </p:txBody>
        </p:sp>
        <p:sp>
          <p:nvSpPr>
            <p:cNvPr id="34" name="object 33"/>
            <p:cNvSpPr txBox="1"/>
            <p:nvPr/>
          </p:nvSpPr>
          <p:spPr>
            <a:xfrm>
              <a:off x="4380868" y="4671135"/>
              <a:ext cx="120014" cy="197485"/>
            </a:xfrm>
            <a:prstGeom prst="rect">
              <a:avLst/>
            </a:prstGeom>
          </p:spPr>
          <p:txBody>
            <a:bodyPr vert="horz" wrap="square" lIns="0" tIns="0" rIns="0" bIns="0" rtlCol="0">
              <a:spAutoFit/>
            </a:bodyPr>
            <a:lstStyle/>
            <a:p>
              <a:pPr marL="12700">
                <a:lnSpc>
                  <a:spcPts val="1385"/>
                </a:lnSpc>
              </a:pPr>
              <a:r>
                <a:rPr sz="1350" b="1" dirty="0">
                  <a:solidFill>
                    <a:srgbClr val="F07F09"/>
                  </a:solidFill>
                  <a:latin typeface="Calibri"/>
                  <a:cs typeface="Calibri"/>
                </a:rPr>
                <a:t>X</a:t>
              </a:r>
              <a:endParaRPr sz="1350">
                <a:latin typeface="Calibri"/>
                <a:cs typeface="Calibri"/>
              </a:endParaRPr>
            </a:p>
          </p:txBody>
        </p:sp>
        <p:sp>
          <p:nvSpPr>
            <p:cNvPr id="35" name="object 34"/>
            <p:cNvSpPr txBox="1"/>
            <p:nvPr/>
          </p:nvSpPr>
          <p:spPr>
            <a:xfrm>
              <a:off x="4625978" y="4670587"/>
              <a:ext cx="574040" cy="254635"/>
            </a:xfrm>
            <a:prstGeom prst="rect">
              <a:avLst/>
            </a:prstGeom>
          </p:spPr>
          <p:txBody>
            <a:bodyPr vert="horz" wrap="square" lIns="0" tIns="0" rIns="0" bIns="0" rtlCol="0">
              <a:spAutoFit/>
            </a:bodyPr>
            <a:lstStyle/>
            <a:p>
              <a:pPr marL="12700">
                <a:lnSpc>
                  <a:spcPts val="880"/>
                </a:lnSpc>
              </a:pPr>
              <a:r>
                <a:rPr sz="800" b="0" spc="10" dirty="0">
                  <a:solidFill>
                    <a:srgbClr val="F07F09"/>
                  </a:solidFill>
                  <a:latin typeface="Calibri Light"/>
                  <a:cs typeface="Calibri Light"/>
                </a:rPr>
                <a:t>Independent</a:t>
              </a:r>
              <a:endParaRPr sz="800">
                <a:latin typeface="Calibri Light"/>
                <a:cs typeface="Calibri Light"/>
              </a:endParaRPr>
            </a:p>
            <a:p>
              <a:pPr marL="12700">
                <a:lnSpc>
                  <a:spcPct val="100000"/>
                </a:lnSpc>
                <a:spcBef>
                  <a:spcPts val="15"/>
                </a:spcBef>
              </a:pPr>
              <a:r>
                <a:rPr sz="800" b="0" spc="25" dirty="0">
                  <a:solidFill>
                    <a:srgbClr val="F07F09"/>
                  </a:solidFill>
                  <a:latin typeface="Calibri Light"/>
                  <a:cs typeface="Calibri Light"/>
                </a:rPr>
                <a:t>Variable</a:t>
              </a:r>
              <a:endParaRPr sz="800">
                <a:latin typeface="Calibri Light"/>
                <a:cs typeface="Calibri Light"/>
              </a:endParaRPr>
            </a:p>
          </p:txBody>
        </p:sp>
      </p:grpSp>
      <p:sp>
        <p:nvSpPr>
          <p:cNvPr id="36" name="object 30">
            <a:extLst>
              <a:ext uri="{FF2B5EF4-FFF2-40B4-BE49-F238E27FC236}">
                <a16:creationId xmlns:a16="http://schemas.microsoft.com/office/drawing/2014/main" id="{C1297716-7B01-4858-80AE-1F5E4EAE987B}"/>
              </a:ext>
            </a:extLst>
          </p:cNvPr>
          <p:cNvSpPr txBox="1"/>
          <p:nvPr/>
        </p:nvSpPr>
        <p:spPr>
          <a:xfrm>
            <a:off x="2209800" y="1619885"/>
            <a:ext cx="1557655" cy="208915"/>
          </a:xfrm>
          <a:prstGeom prst="rect">
            <a:avLst/>
          </a:prstGeom>
        </p:spPr>
        <p:txBody>
          <a:bodyPr vert="horz" wrap="square" lIns="0" tIns="12700" rIns="0" bIns="0" rtlCol="0">
            <a:spAutoFit/>
          </a:bodyPr>
          <a:lstStyle/>
          <a:p>
            <a:pPr marL="12700">
              <a:lnSpc>
                <a:spcPct val="100000"/>
              </a:lnSpc>
              <a:spcBef>
                <a:spcPts val="100"/>
              </a:spcBef>
            </a:pPr>
            <a:r>
              <a:rPr sz="1200" b="0" spc="20" dirty="0">
                <a:solidFill>
                  <a:srgbClr val="00AFF0"/>
                </a:solidFill>
                <a:latin typeface="Calibri Light"/>
                <a:cs typeface="Calibri Light"/>
              </a:rPr>
              <a:t>Actual </a:t>
            </a:r>
            <a:r>
              <a:rPr sz="1200" b="0" spc="-5" dirty="0">
                <a:solidFill>
                  <a:srgbClr val="00AFF0"/>
                </a:solidFill>
                <a:latin typeface="Calibri Light"/>
                <a:cs typeface="Calibri Light"/>
              </a:rPr>
              <a:t>vs </a:t>
            </a:r>
            <a:r>
              <a:rPr sz="1200" b="0" spc="-15" dirty="0">
                <a:solidFill>
                  <a:srgbClr val="00AFF0"/>
                </a:solidFill>
                <a:latin typeface="Calibri Light"/>
                <a:cs typeface="Calibri Light"/>
              </a:rPr>
              <a:t>Predicted</a:t>
            </a:r>
            <a:r>
              <a:rPr sz="1200" b="0" spc="-125" dirty="0">
                <a:solidFill>
                  <a:srgbClr val="00AFF0"/>
                </a:solidFill>
                <a:latin typeface="Calibri Light"/>
                <a:cs typeface="Calibri Light"/>
              </a:rPr>
              <a:t> </a:t>
            </a:r>
            <a:r>
              <a:rPr sz="1200" b="0" spc="-25" dirty="0">
                <a:solidFill>
                  <a:srgbClr val="00AFF0"/>
                </a:solidFill>
                <a:latin typeface="Calibri Light"/>
                <a:cs typeface="Calibri Light"/>
              </a:rPr>
              <a:t>Value</a:t>
            </a:r>
            <a:endParaRPr sz="1200" dirty="0">
              <a:latin typeface="Calibri Light"/>
              <a:cs typeface="Calibri Light"/>
            </a:endParaRPr>
          </a:p>
        </p:txBody>
      </p:sp>
    </p:spTree>
    <p:extLst>
      <p:ext uri="{BB962C8B-B14F-4D97-AF65-F5344CB8AC3E}">
        <p14:creationId xmlns:p14="http://schemas.microsoft.com/office/powerpoint/2010/main" val="475534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 of Better Regression – Better R Square </a:t>
            </a:r>
          </a:p>
        </p:txBody>
      </p:sp>
      <p:sp>
        <p:nvSpPr>
          <p:cNvPr id="3" name="Slide Number Placeholder 2"/>
          <p:cNvSpPr>
            <a:spLocks noGrp="1"/>
          </p:cNvSpPr>
          <p:nvPr>
            <p:ph type="sldNum" sz="quarter" idx="12"/>
          </p:nvPr>
        </p:nvSpPr>
        <p:spPr/>
        <p:txBody>
          <a:bodyPr/>
          <a:lstStyle/>
          <a:p>
            <a:fld id="{B6F15528-21DE-4FAA-801E-634DDDAF4B2B}" type="slidenum">
              <a:rPr lang="en-IN" smtClean="0"/>
              <a:t>45</a:t>
            </a:fld>
            <a:endParaRPr lang="en-IN"/>
          </a:p>
        </p:txBody>
      </p:sp>
      <p:grpSp>
        <p:nvGrpSpPr>
          <p:cNvPr id="4" name="Group 3"/>
          <p:cNvGrpSpPr/>
          <p:nvPr/>
        </p:nvGrpSpPr>
        <p:grpSpPr>
          <a:xfrm>
            <a:off x="1631221" y="1715086"/>
            <a:ext cx="5989513" cy="4064847"/>
            <a:chOff x="1505586" y="968309"/>
            <a:chExt cx="5989513" cy="4064847"/>
          </a:xfrm>
        </p:grpSpPr>
        <p:sp>
          <p:nvSpPr>
            <p:cNvPr id="5" name="object 4"/>
            <p:cNvSpPr/>
            <p:nvPr/>
          </p:nvSpPr>
          <p:spPr>
            <a:xfrm>
              <a:off x="1696465" y="1239392"/>
              <a:ext cx="2382774" cy="3583268"/>
            </a:xfrm>
            <a:prstGeom prst="rect">
              <a:avLst/>
            </a:prstGeom>
            <a:blipFill>
              <a:blip r:embed="rId2" cstate="print"/>
              <a:stretch>
                <a:fillRect/>
              </a:stretch>
            </a:blipFill>
          </p:spPr>
          <p:txBody>
            <a:bodyPr wrap="square" lIns="0" tIns="0" rIns="0" bIns="0" rtlCol="0"/>
            <a:lstStyle/>
            <a:p>
              <a:endParaRPr/>
            </a:p>
          </p:txBody>
        </p:sp>
        <p:sp>
          <p:nvSpPr>
            <p:cNvPr id="6" name="object 5"/>
            <p:cNvSpPr/>
            <p:nvPr/>
          </p:nvSpPr>
          <p:spPr>
            <a:xfrm>
              <a:off x="4078589" y="1255282"/>
              <a:ext cx="1200150" cy="3566184"/>
            </a:xfrm>
            <a:prstGeom prst="rect">
              <a:avLst/>
            </a:prstGeom>
            <a:blipFill>
              <a:blip r:embed="rId3" cstate="print"/>
              <a:stretch>
                <a:fillRect/>
              </a:stretch>
            </a:blipFill>
          </p:spPr>
          <p:txBody>
            <a:bodyPr wrap="square" lIns="0" tIns="0" rIns="0" bIns="0" rtlCol="0"/>
            <a:lstStyle/>
            <a:p>
              <a:endParaRPr/>
            </a:p>
          </p:txBody>
        </p:sp>
        <p:sp>
          <p:nvSpPr>
            <p:cNvPr id="7" name="object 6"/>
            <p:cNvSpPr/>
            <p:nvPr/>
          </p:nvSpPr>
          <p:spPr>
            <a:xfrm>
              <a:off x="1879854" y="1536728"/>
              <a:ext cx="971550" cy="339090"/>
            </a:xfrm>
            <a:custGeom>
              <a:avLst/>
              <a:gdLst/>
              <a:ahLst/>
              <a:cxnLst/>
              <a:rect l="l" t="t" r="r" b="b"/>
              <a:pathLst>
                <a:path w="971550" h="339089">
                  <a:moveTo>
                    <a:pt x="0" y="338553"/>
                  </a:moveTo>
                  <a:lnTo>
                    <a:pt x="971550" y="338553"/>
                  </a:lnTo>
                  <a:lnTo>
                    <a:pt x="971550" y="0"/>
                  </a:lnTo>
                  <a:lnTo>
                    <a:pt x="0" y="0"/>
                  </a:lnTo>
                  <a:lnTo>
                    <a:pt x="0" y="338553"/>
                  </a:lnTo>
                  <a:close/>
                </a:path>
              </a:pathLst>
            </a:custGeom>
            <a:solidFill>
              <a:srgbClr val="FFFFFF"/>
            </a:solidFill>
          </p:spPr>
          <p:txBody>
            <a:bodyPr wrap="square" lIns="0" tIns="0" rIns="0" bIns="0" rtlCol="0"/>
            <a:lstStyle/>
            <a:p>
              <a:endParaRPr/>
            </a:p>
          </p:txBody>
        </p:sp>
        <p:sp>
          <p:nvSpPr>
            <p:cNvPr id="8" name="object 7"/>
            <p:cNvSpPr txBox="1"/>
            <p:nvPr/>
          </p:nvSpPr>
          <p:spPr>
            <a:xfrm>
              <a:off x="1960627" y="1563049"/>
              <a:ext cx="507365" cy="275590"/>
            </a:xfrm>
            <a:prstGeom prst="rect">
              <a:avLst/>
            </a:prstGeom>
          </p:spPr>
          <p:txBody>
            <a:bodyPr vert="horz" wrap="square" lIns="0" tIns="13970" rIns="0" bIns="0" rtlCol="0">
              <a:spAutoFit/>
            </a:bodyPr>
            <a:lstStyle/>
            <a:p>
              <a:pPr marL="12700" marR="5080">
                <a:lnSpc>
                  <a:spcPct val="101800"/>
                </a:lnSpc>
                <a:spcBef>
                  <a:spcPts val="110"/>
                </a:spcBef>
              </a:pPr>
              <a:r>
                <a:rPr sz="800" b="0" spc="110" dirty="0">
                  <a:solidFill>
                    <a:srgbClr val="6B9E24"/>
                  </a:solidFill>
                  <a:latin typeface="Calibri Light"/>
                  <a:cs typeface="Calibri Light"/>
                </a:rPr>
                <a:t>D</a:t>
              </a:r>
              <a:r>
                <a:rPr sz="800" b="0" spc="50" dirty="0">
                  <a:solidFill>
                    <a:srgbClr val="6B9E24"/>
                  </a:solidFill>
                  <a:latin typeface="Calibri Light"/>
                  <a:cs typeface="Calibri Light"/>
                </a:rPr>
                <a:t>e</a:t>
              </a:r>
              <a:r>
                <a:rPr sz="800" b="0" spc="25" dirty="0">
                  <a:solidFill>
                    <a:srgbClr val="6B9E24"/>
                  </a:solidFill>
                  <a:latin typeface="Calibri Light"/>
                  <a:cs typeface="Calibri Light"/>
                </a:rPr>
                <a:t>p</a:t>
              </a:r>
              <a:r>
                <a:rPr sz="800" b="0" spc="-25" dirty="0">
                  <a:solidFill>
                    <a:srgbClr val="6B9E24"/>
                  </a:solidFill>
                  <a:latin typeface="Calibri Light"/>
                  <a:cs typeface="Calibri Light"/>
                </a:rPr>
                <a:t>e</a:t>
              </a:r>
              <a:r>
                <a:rPr sz="800" b="0" spc="25" dirty="0">
                  <a:solidFill>
                    <a:srgbClr val="6B9E24"/>
                  </a:solidFill>
                  <a:latin typeface="Calibri Light"/>
                  <a:cs typeface="Calibri Light"/>
                </a:rPr>
                <a:t>n</a:t>
              </a:r>
              <a:r>
                <a:rPr sz="800" b="0" spc="-50" dirty="0">
                  <a:solidFill>
                    <a:srgbClr val="6B9E24"/>
                  </a:solidFill>
                  <a:latin typeface="Calibri Light"/>
                  <a:cs typeface="Calibri Light"/>
                </a:rPr>
                <a:t>d</a:t>
              </a:r>
              <a:r>
                <a:rPr sz="800" b="0" spc="-25" dirty="0">
                  <a:solidFill>
                    <a:srgbClr val="6B9E24"/>
                  </a:solidFill>
                  <a:latin typeface="Calibri Light"/>
                  <a:cs typeface="Calibri Light"/>
                </a:rPr>
                <a:t>e</a:t>
              </a:r>
              <a:r>
                <a:rPr sz="800" b="0" spc="25" dirty="0">
                  <a:solidFill>
                    <a:srgbClr val="6B9E24"/>
                  </a:solidFill>
                  <a:latin typeface="Calibri Light"/>
                  <a:cs typeface="Calibri Light"/>
                </a:rPr>
                <a:t>n</a:t>
              </a:r>
              <a:r>
                <a:rPr sz="800" b="0" spc="5" dirty="0">
                  <a:solidFill>
                    <a:srgbClr val="6B9E24"/>
                  </a:solidFill>
                  <a:latin typeface="Calibri Light"/>
                  <a:cs typeface="Calibri Light"/>
                </a:rPr>
                <a:t>t </a:t>
              </a:r>
              <a:r>
                <a:rPr sz="800" spc="5" dirty="0">
                  <a:solidFill>
                    <a:srgbClr val="6B9E24"/>
                  </a:solidFill>
                  <a:latin typeface="Times New Roman"/>
                  <a:cs typeface="Times New Roman"/>
                </a:rPr>
                <a:t> </a:t>
              </a:r>
              <a:r>
                <a:rPr sz="800" b="0" spc="25" dirty="0">
                  <a:solidFill>
                    <a:srgbClr val="6B9E24"/>
                  </a:solidFill>
                  <a:latin typeface="Calibri Light"/>
                  <a:cs typeface="Calibri Light"/>
                </a:rPr>
                <a:t>Variable</a:t>
              </a:r>
              <a:endParaRPr sz="800">
                <a:latin typeface="Calibri Light"/>
                <a:cs typeface="Calibri Light"/>
              </a:endParaRPr>
            </a:p>
          </p:txBody>
        </p:sp>
        <p:sp>
          <p:nvSpPr>
            <p:cNvPr id="9" name="object 8"/>
            <p:cNvSpPr txBox="1"/>
            <p:nvPr/>
          </p:nvSpPr>
          <p:spPr>
            <a:xfrm>
              <a:off x="1755522" y="1395028"/>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0" name="object 9"/>
            <p:cNvSpPr/>
            <p:nvPr/>
          </p:nvSpPr>
          <p:spPr>
            <a:xfrm>
              <a:off x="1697985" y="1233281"/>
              <a:ext cx="0" cy="3588385"/>
            </a:xfrm>
            <a:custGeom>
              <a:avLst/>
              <a:gdLst/>
              <a:ahLst/>
              <a:cxnLst/>
              <a:rect l="l" t="t" r="r" b="b"/>
              <a:pathLst>
                <a:path h="3588385">
                  <a:moveTo>
                    <a:pt x="0" y="0"/>
                  </a:moveTo>
                  <a:lnTo>
                    <a:pt x="0" y="3588166"/>
                  </a:lnTo>
                </a:path>
              </a:pathLst>
            </a:custGeom>
            <a:ln w="28574">
              <a:solidFill>
                <a:srgbClr val="000000"/>
              </a:solidFill>
            </a:ln>
          </p:spPr>
          <p:txBody>
            <a:bodyPr wrap="square" lIns="0" tIns="0" rIns="0" bIns="0" rtlCol="0"/>
            <a:lstStyle/>
            <a:p>
              <a:endParaRPr/>
            </a:p>
          </p:txBody>
        </p:sp>
        <p:sp>
          <p:nvSpPr>
            <p:cNvPr id="11" name="object 10"/>
            <p:cNvSpPr/>
            <p:nvPr/>
          </p:nvSpPr>
          <p:spPr>
            <a:xfrm>
              <a:off x="1683698" y="4819293"/>
              <a:ext cx="2858770" cy="0"/>
            </a:xfrm>
            <a:custGeom>
              <a:avLst/>
              <a:gdLst/>
              <a:ahLst/>
              <a:cxnLst/>
              <a:rect l="l" t="t" r="r" b="b"/>
              <a:pathLst>
                <a:path w="2858770">
                  <a:moveTo>
                    <a:pt x="0" y="0"/>
                  </a:moveTo>
                  <a:lnTo>
                    <a:pt x="2858705" y="0"/>
                  </a:lnTo>
                </a:path>
              </a:pathLst>
            </a:custGeom>
            <a:ln w="32933">
              <a:solidFill>
                <a:srgbClr val="000000"/>
              </a:solidFill>
            </a:ln>
          </p:spPr>
          <p:txBody>
            <a:bodyPr wrap="square" lIns="0" tIns="0" rIns="0" bIns="0" rtlCol="0"/>
            <a:lstStyle/>
            <a:p>
              <a:endParaRPr/>
            </a:p>
          </p:txBody>
        </p:sp>
        <p:sp>
          <p:nvSpPr>
            <p:cNvPr id="12" name="object 11"/>
            <p:cNvSpPr txBox="1"/>
            <p:nvPr/>
          </p:nvSpPr>
          <p:spPr>
            <a:xfrm>
              <a:off x="1505586" y="3570917"/>
              <a:ext cx="104775" cy="787400"/>
            </a:xfrm>
            <a:prstGeom prst="rect">
              <a:avLst/>
            </a:prstGeom>
          </p:spPr>
          <p:txBody>
            <a:bodyPr vert="horz" wrap="square" lIns="0" tIns="15875" rIns="0" bIns="0" rtlCol="0">
              <a:spAutoFit/>
            </a:bodyPr>
            <a:lstStyle/>
            <a:p>
              <a:pPr marL="12700">
                <a:lnSpc>
                  <a:spcPct val="100000"/>
                </a:lnSpc>
                <a:spcBef>
                  <a:spcPts val="125"/>
                </a:spcBef>
              </a:pPr>
              <a:r>
                <a:rPr sz="1100" spc="15" dirty="0">
                  <a:solidFill>
                    <a:srgbClr val="6B9E24"/>
                  </a:solidFill>
                  <a:latin typeface="Cambria Math"/>
                  <a:cs typeface="Cambria Math"/>
                </a:rPr>
                <a:t>2</a:t>
              </a:r>
              <a:endParaRPr sz="1100">
                <a:latin typeface="Cambria Math"/>
                <a:cs typeface="Cambria Math"/>
              </a:endParaRPr>
            </a:p>
            <a:p>
              <a:pPr>
                <a:lnSpc>
                  <a:spcPct val="100000"/>
                </a:lnSpc>
              </a:pPr>
              <a:endParaRPr sz="1300">
                <a:latin typeface="Times New Roman"/>
                <a:cs typeface="Times New Roman"/>
              </a:endParaRPr>
            </a:p>
            <a:p>
              <a:pPr>
                <a:lnSpc>
                  <a:spcPct val="100000"/>
                </a:lnSpc>
                <a:spcBef>
                  <a:spcPts val="45"/>
                </a:spcBef>
              </a:pPr>
              <a:endParaRPr sz="1550">
                <a:latin typeface="Times New Roman"/>
                <a:cs typeface="Times New Roman"/>
              </a:endParaRPr>
            </a:p>
            <a:p>
              <a:pPr marL="12700">
                <a:lnSpc>
                  <a:spcPct val="100000"/>
                </a:lnSpc>
              </a:pPr>
              <a:r>
                <a:rPr sz="1100" spc="15" dirty="0">
                  <a:solidFill>
                    <a:srgbClr val="6B9E24"/>
                  </a:solidFill>
                  <a:latin typeface="Cambria Math"/>
                  <a:cs typeface="Cambria Math"/>
                </a:rPr>
                <a:t>1</a:t>
              </a:r>
              <a:endParaRPr sz="1100">
                <a:latin typeface="Cambria Math"/>
                <a:cs typeface="Cambria Math"/>
              </a:endParaRPr>
            </a:p>
          </p:txBody>
        </p:sp>
        <p:sp>
          <p:nvSpPr>
            <p:cNvPr id="13" name="object 12"/>
            <p:cNvSpPr txBox="1"/>
            <p:nvPr/>
          </p:nvSpPr>
          <p:spPr>
            <a:xfrm>
              <a:off x="1505586" y="2958466"/>
              <a:ext cx="104775" cy="196850"/>
            </a:xfrm>
            <a:prstGeom prst="rect">
              <a:avLst/>
            </a:prstGeom>
          </p:spPr>
          <p:txBody>
            <a:bodyPr vert="horz" wrap="square" lIns="0" tIns="15875" rIns="0" bIns="0" rtlCol="0">
              <a:spAutoFit/>
            </a:bodyPr>
            <a:lstStyle/>
            <a:p>
              <a:pPr marL="12700">
                <a:lnSpc>
                  <a:spcPct val="100000"/>
                </a:lnSpc>
                <a:spcBef>
                  <a:spcPts val="125"/>
                </a:spcBef>
              </a:pPr>
              <a:r>
                <a:rPr sz="1100" spc="10" dirty="0">
                  <a:solidFill>
                    <a:srgbClr val="6B9E24"/>
                  </a:solidFill>
                  <a:latin typeface="Cambria Math"/>
                  <a:cs typeface="Cambria Math"/>
                </a:rPr>
                <a:t>3</a:t>
              </a:r>
              <a:endParaRPr sz="1100">
                <a:latin typeface="Cambria Math"/>
                <a:cs typeface="Cambria Math"/>
              </a:endParaRPr>
            </a:p>
          </p:txBody>
        </p:sp>
        <p:sp>
          <p:nvSpPr>
            <p:cNvPr id="14" name="object 13"/>
            <p:cNvSpPr txBox="1"/>
            <p:nvPr/>
          </p:nvSpPr>
          <p:spPr>
            <a:xfrm>
              <a:off x="1508765" y="2387530"/>
              <a:ext cx="104775" cy="197485"/>
            </a:xfrm>
            <a:prstGeom prst="rect">
              <a:avLst/>
            </a:prstGeom>
          </p:spPr>
          <p:txBody>
            <a:bodyPr vert="horz" wrap="square" lIns="0" tIns="15875" rIns="0" bIns="0" rtlCol="0">
              <a:spAutoFit/>
            </a:bodyPr>
            <a:lstStyle/>
            <a:p>
              <a:pPr marL="12700">
                <a:lnSpc>
                  <a:spcPct val="100000"/>
                </a:lnSpc>
                <a:spcBef>
                  <a:spcPts val="125"/>
                </a:spcBef>
              </a:pPr>
              <a:r>
                <a:rPr sz="1100" spc="15" dirty="0">
                  <a:solidFill>
                    <a:srgbClr val="6B9E24"/>
                  </a:solidFill>
                  <a:latin typeface="Cambria Math"/>
                  <a:cs typeface="Cambria Math"/>
                </a:rPr>
                <a:t>4</a:t>
              </a:r>
              <a:endParaRPr sz="1100">
                <a:latin typeface="Cambria Math"/>
                <a:cs typeface="Cambria Math"/>
              </a:endParaRPr>
            </a:p>
          </p:txBody>
        </p:sp>
        <p:sp>
          <p:nvSpPr>
            <p:cNvPr id="15" name="object 14"/>
            <p:cNvSpPr txBox="1"/>
            <p:nvPr/>
          </p:nvSpPr>
          <p:spPr>
            <a:xfrm>
              <a:off x="1510670" y="2006029"/>
              <a:ext cx="104775" cy="197485"/>
            </a:xfrm>
            <a:prstGeom prst="rect">
              <a:avLst/>
            </a:prstGeom>
          </p:spPr>
          <p:txBody>
            <a:bodyPr vert="horz" wrap="square" lIns="0" tIns="15875" rIns="0" bIns="0" rtlCol="0">
              <a:spAutoFit/>
            </a:bodyPr>
            <a:lstStyle/>
            <a:p>
              <a:pPr marL="12700">
                <a:lnSpc>
                  <a:spcPct val="100000"/>
                </a:lnSpc>
                <a:spcBef>
                  <a:spcPts val="125"/>
                </a:spcBef>
              </a:pPr>
              <a:r>
                <a:rPr sz="1100" spc="15" dirty="0">
                  <a:solidFill>
                    <a:srgbClr val="6B9E24"/>
                  </a:solidFill>
                  <a:latin typeface="Cambria Math"/>
                  <a:cs typeface="Cambria Math"/>
                </a:rPr>
                <a:t>5</a:t>
              </a:r>
              <a:endParaRPr sz="1100">
                <a:latin typeface="Cambria Math"/>
                <a:cs typeface="Cambria Math"/>
              </a:endParaRPr>
            </a:p>
          </p:txBody>
        </p:sp>
        <p:sp>
          <p:nvSpPr>
            <p:cNvPr id="16" name="object 15"/>
            <p:cNvSpPr/>
            <p:nvPr/>
          </p:nvSpPr>
          <p:spPr>
            <a:xfrm>
              <a:off x="4036314" y="2619755"/>
              <a:ext cx="105277" cy="107691"/>
            </a:xfrm>
            <a:prstGeom prst="rect">
              <a:avLst/>
            </a:prstGeom>
            <a:blipFill>
              <a:blip r:embed="rId4" cstate="print"/>
              <a:stretch>
                <a:fillRect/>
              </a:stretch>
            </a:blipFill>
          </p:spPr>
          <p:txBody>
            <a:bodyPr wrap="square" lIns="0" tIns="0" rIns="0" bIns="0" rtlCol="0"/>
            <a:lstStyle/>
            <a:p>
              <a:endParaRPr/>
            </a:p>
          </p:txBody>
        </p:sp>
        <p:sp>
          <p:nvSpPr>
            <p:cNvPr id="17" name="object 16"/>
            <p:cNvSpPr/>
            <p:nvPr/>
          </p:nvSpPr>
          <p:spPr>
            <a:xfrm>
              <a:off x="2238506" y="2764916"/>
              <a:ext cx="105274" cy="107573"/>
            </a:xfrm>
            <a:prstGeom prst="rect">
              <a:avLst/>
            </a:prstGeom>
            <a:blipFill>
              <a:blip r:embed="rId5" cstate="print"/>
              <a:stretch>
                <a:fillRect/>
              </a:stretch>
            </a:blipFill>
          </p:spPr>
          <p:txBody>
            <a:bodyPr wrap="square" lIns="0" tIns="0" rIns="0" bIns="0" rtlCol="0"/>
            <a:lstStyle/>
            <a:p>
              <a:endParaRPr/>
            </a:p>
          </p:txBody>
        </p:sp>
        <p:sp>
          <p:nvSpPr>
            <p:cNvPr id="18" name="object 17"/>
            <p:cNvSpPr/>
            <p:nvPr/>
          </p:nvSpPr>
          <p:spPr>
            <a:xfrm>
              <a:off x="2826389" y="2676275"/>
              <a:ext cx="105274" cy="107691"/>
            </a:xfrm>
            <a:prstGeom prst="rect">
              <a:avLst/>
            </a:prstGeom>
            <a:blipFill>
              <a:blip r:embed="rId6" cstate="print"/>
              <a:stretch>
                <a:fillRect/>
              </a:stretch>
            </a:blipFill>
          </p:spPr>
          <p:txBody>
            <a:bodyPr wrap="square" lIns="0" tIns="0" rIns="0" bIns="0" rtlCol="0"/>
            <a:lstStyle/>
            <a:p>
              <a:endParaRPr/>
            </a:p>
          </p:txBody>
        </p:sp>
        <p:sp>
          <p:nvSpPr>
            <p:cNvPr id="19" name="object 18"/>
            <p:cNvSpPr/>
            <p:nvPr/>
          </p:nvSpPr>
          <p:spPr>
            <a:xfrm>
              <a:off x="3435736" y="2613909"/>
              <a:ext cx="105277" cy="107704"/>
            </a:xfrm>
            <a:prstGeom prst="rect">
              <a:avLst/>
            </a:prstGeom>
            <a:blipFill>
              <a:blip r:embed="rId7" cstate="print"/>
              <a:stretch>
                <a:fillRect/>
              </a:stretch>
            </a:blipFill>
          </p:spPr>
          <p:txBody>
            <a:bodyPr wrap="square" lIns="0" tIns="0" rIns="0" bIns="0" rtlCol="0"/>
            <a:lstStyle/>
            <a:p>
              <a:endParaRPr/>
            </a:p>
          </p:txBody>
        </p:sp>
        <p:sp>
          <p:nvSpPr>
            <p:cNvPr id="20" name="object 19"/>
            <p:cNvSpPr/>
            <p:nvPr/>
          </p:nvSpPr>
          <p:spPr>
            <a:xfrm>
              <a:off x="4610496" y="2461772"/>
              <a:ext cx="105277" cy="107691"/>
            </a:xfrm>
            <a:prstGeom prst="rect">
              <a:avLst/>
            </a:prstGeom>
            <a:blipFill>
              <a:blip r:embed="rId8" cstate="print"/>
              <a:stretch>
                <a:fillRect/>
              </a:stretch>
            </a:blipFill>
          </p:spPr>
          <p:txBody>
            <a:bodyPr wrap="square" lIns="0" tIns="0" rIns="0" bIns="0" rtlCol="0"/>
            <a:lstStyle/>
            <a:p>
              <a:endParaRPr/>
            </a:p>
          </p:txBody>
        </p:sp>
        <p:sp>
          <p:nvSpPr>
            <p:cNvPr id="21" name="object 20"/>
            <p:cNvSpPr/>
            <p:nvPr/>
          </p:nvSpPr>
          <p:spPr>
            <a:xfrm>
              <a:off x="1716023" y="2502027"/>
              <a:ext cx="3562985" cy="365125"/>
            </a:xfrm>
            <a:custGeom>
              <a:avLst/>
              <a:gdLst/>
              <a:ahLst/>
              <a:cxnLst/>
              <a:rect l="l" t="t" r="r" b="b"/>
              <a:pathLst>
                <a:path w="3562985" h="365125">
                  <a:moveTo>
                    <a:pt x="0" y="364866"/>
                  </a:moveTo>
                  <a:lnTo>
                    <a:pt x="3562746" y="0"/>
                  </a:lnTo>
                </a:path>
              </a:pathLst>
            </a:custGeom>
            <a:ln w="28574">
              <a:solidFill>
                <a:srgbClr val="C00000"/>
              </a:solidFill>
            </a:ln>
          </p:spPr>
          <p:txBody>
            <a:bodyPr wrap="square" lIns="0" tIns="0" rIns="0" bIns="0" rtlCol="0"/>
            <a:lstStyle/>
            <a:p>
              <a:endParaRPr/>
            </a:p>
          </p:txBody>
        </p:sp>
        <p:sp>
          <p:nvSpPr>
            <p:cNvPr id="22" name="object 21"/>
            <p:cNvSpPr/>
            <p:nvPr/>
          </p:nvSpPr>
          <p:spPr>
            <a:xfrm>
              <a:off x="2233422" y="2755641"/>
              <a:ext cx="105287" cy="107704"/>
            </a:xfrm>
            <a:prstGeom prst="rect">
              <a:avLst/>
            </a:prstGeom>
            <a:blipFill>
              <a:blip r:embed="rId9" cstate="print"/>
              <a:stretch>
                <a:fillRect/>
              </a:stretch>
            </a:blipFill>
          </p:spPr>
          <p:txBody>
            <a:bodyPr wrap="square" lIns="0" tIns="0" rIns="0" bIns="0" rtlCol="0"/>
            <a:lstStyle/>
            <a:p>
              <a:endParaRPr/>
            </a:p>
          </p:txBody>
        </p:sp>
        <p:sp>
          <p:nvSpPr>
            <p:cNvPr id="23" name="object 22"/>
            <p:cNvSpPr/>
            <p:nvPr/>
          </p:nvSpPr>
          <p:spPr>
            <a:xfrm>
              <a:off x="2826389" y="2696967"/>
              <a:ext cx="105274" cy="107704"/>
            </a:xfrm>
            <a:prstGeom prst="rect">
              <a:avLst/>
            </a:prstGeom>
            <a:blipFill>
              <a:blip r:embed="rId10" cstate="print"/>
              <a:stretch>
                <a:fillRect/>
              </a:stretch>
            </a:blipFill>
          </p:spPr>
          <p:txBody>
            <a:bodyPr wrap="square" lIns="0" tIns="0" rIns="0" bIns="0" rtlCol="0"/>
            <a:lstStyle/>
            <a:p>
              <a:endParaRPr/>
            </a:p>
          </p:txBody>
        </p:sp>
        <p:sp>
          <p:nvSpPr>
            <p:cNvPr id="24" name="object 23"/>
            <p:cNvSpPr/>
            <p:nvPr/>
          </p:nvSpPr>
          <p:spPr>
            <a:xfrm>
              <a:off x="3431407" y="2626363"/>
              <a:ext cx="105277" cy="107691"/>
            </a:xfrm>
            <a:prstGeom prst="rect">
              <a:avLst/>
            </a:prstGeom>
            <a:blipFill>
              <a:blip r:embed="rId11" cstate="print"/>
              <a:stretch>
                <a:fillRect/>
              </a:stretch>
            </a:blipFill>
          </p:spPr>
          <p:txBody>
            <a:bodyPr wrap="square" lIns="0" tIns="0" rIns="0" bIns="0" rtlCol="0"/>
            <a:lstStyle/>
            <a:p>
              <a:endParaRPr/>
            </a:p>
          </p:txBody>
        </p:sp>
        <p:sp>
          <p:nvSpPr>
            <p:cNvPr id="25" name="object 24"/>
            <p:cNvSpPr/>
            <p:nvPr/>
          </p:nvSpPr>
          <p:spPr>
            <a:xfrm>
              <a:off x="4025889" y="2568701"/>
              <a:ext cx="105308" cy="107573"/>
            </a:xfrm>
            <a:prstGeom prst="rect">
              <a:avLst/>
            </a:prstGeom>
            <a:blipFill>
              <a:blip r:embed="rId12" cstate="print"/>
              <a:stretch>
                <a:fillRect/>
              </a:stretch>
            </a:blipFill>
          </p:spPr>
          <p:txBody>
            <a:bodyPr wrap="square" lIns="0" tIns="0" rIns="0" bIns="0" rtlCol="0"/>
            <a:lstStyle/>
            <a:p>
              <a:endParaRPr/>
            </a:p>
          </p:txBody>
        </p:sp>
        <p:sp>
          <p:nvSpPr>
            <p:cNvPr id="26" name="object 25"/>
            <p:cNvSpPr/>
            <p:nvPr/>
          </p:nvSpPr>
          <p:spPr>
            <a:xfrm>
              <a:off x="4611106" y="2514849"/>
              <a:ext cx="105308" cy="107573"/>
            </a:xfrm>
            <a:prstGeom prst="rect">
              <a:avLst/>
            </a:prstGeom>
            <a:blipFill>
              <a:blip r:embed="rId13" cstate="print"/>
              <a:stretch>
                <a:fillRect/>
              </a:stretch>
            </a:blipFill>
          </p:spPr>
          <p:txBody>
            <a:bodyPr wrap="square" lIns="0" tIns="0" rIns="0" bIns="0" rtlCol="0"/>
            <a:lstStyle/>
            <a:p>
              <a:endParaRPr/>
            </a:p>
          </p:txBody>
        </p:sp>
        <p:sp>
          <p:nvSpPr>
            <p:cNvPr id="27" name="object 26"/>
            <p:cNvSpPr/>
            <p:nvPr/>
          </p:nvSpPr>
          <p:spPr>
            <a:xfrm>
              <a:off x="5272918" y="2347031"/>
              <a:ext cx="971550" cy="215900"/>
            </a:xfrm>
            <a:custGeom>
              <a:avLst/>
              <a:gdLst/>
              <a:ahLst/>
              <a:cxnLst/>
              <a:rect l="l" t="t" r="r" b="b"/>
              <a:pathLst>
                <a:path w="971550" h="215900">
                  <a:moveTo>
                    <a:pt x="0" y="215443"/>
                  </a:moveTo>
                  <a:lnTo>
                    <a:pt x="971550" y="215443"/>
                  </a:lnTo>
                  <a:lnTo>
                    <a:pt x="971550" y="0"/>
                  </a:lnTo>
                  <a:lnTo>
                    <a:pt x="0" y="0"/>
                  </a:lnTo>
                  <a:lnTo>
                    <a:pt x="0" y="215443"/>
                  </a:lnTo>
                  <a:close/>
                </a:path>
              </a:pathLst>
            </a:custGeom>
            <a:solidFill>
              <a:srgbClr val="FFFFFF"/>
            </a:solidFill>
          </p:spPr>
          <p:txBody>
            <a:bodyPr wrap="square" lIns="0" tIns="0" rIns="0" bIns="0" rtlCol="0"/>
            <a:lstStyle/>
            <a:p>
              <a:endParaRPr/>
            </a:p>
          </p:txBody>
        </p:sp>
        <p:sp>
          <p:nvSpPr>
            <p:cNvPr id="28" name="object 27"/>
            <p:cNvSpPr txBox="1"/>
            <p:nvPr/>
          </p:nvSpPr>
          <p:spPr>
            <a:xfrm>
              <a:off x="5357245" y="2374834"/>
              <a:ext cx="784225" cy="151765"/>
            </a:xfrm>
            <a:prstGeom prst="rect">
              <a:avLst/>
            </a:prstGeom>
          </p:spPr>
          <p:txBody>
            <a:bodyPr vert="horz" wrap="square" lIns="0" tIns="15875" rIns="0" bIns="0" rtlCol="0">
              <a:spAutoFit/>
            </a:bodyPr>
            <a:lstStyle/>
            <a:p>
              <a:pPr marL="12700">
                <a:lnSpc>
                  <a:spcPct val="100000"/>
                </a:lnSpc>
                <a:spcBef>
                  <a:spcPts val="125"/>
                </a:spcBef>
              </a:pPr>
              <a:r>
                <a:rPr sz="800" b="0" spc="10" dirty="0">
                  <a:solidFill>
                    <a:srgbClr val="FF0000"/>
                  </a:solidFill>
                  <a:latin typeface="Calibri Light"/>
                  <a:cs typeface="Calibri Light"/>
                </a:rPr>
                <a:t>L</a:t>
              </a:r>
              <a:r>
                <a:rPr sz="800" b="0" spc="-90" dirty="0">
                  <a:solidFill>
                    <a:srgbClr val="FF0000"/>
                  </a:solidFill>
                  <a:latin typeface="Calibri Light"/>
                  <a:cs typeface="Calibri Light"/>
                </a:rPr>
                <a:t> </a:t>
              </a:r>
              <a:r>
                <a:rPr sz="800" b="0" spc="25" dirty="0">
                  <a:solidFill>
                    <a:srgbClr val="FF0000"/>
                  </a:solidFill>
                  <a:latin typeface="Calibri Light"/>
                  <a:cs typeface="Calibri Light"/>
                </a:rPr>
                <a:t>ine</a:t>
              </a:r>
              <a:r>
                <a:rPr sz="800" b="0" spc="-75" dirty="0">
                  <a:solidFill>
                    <a:srgbClr val="FF0000"/>
                  </a:solidFill>
                  <a:latin typeface="Calibri Light"/>
                  <a:cs typeface="Calibri Light"/>
                </a:rPr>
                <a:t> </a:t>
              </a:r>
              <a:r>
                <a:rPr sz="800" b="0" spc="15" dirty="0">
                  <a:solidFill>
                    <a:srgbClr val="FF0000"/>
                  </a:solidFill>
                  <a:latin typeface="Calibri Light"/>
                  <a:cs typeface="Calibri Light"/>
                </a:rPr>
                <a:t>of</a:t>
              </a:r>
              <a:r>
                <a:rPr sz="800" b="0" spc="-65" dirty="0">
                  <a:solidFill>
                    <a:srgbClr val="FF0000"/>
                  </a:solidFill>
                  <a:latin typeface="Calibri Light"/>
                  <a:cs typeface="Calibri Light"/>
                </a:rPr>
                <a:t> </a:t>
              </a:r>
              <a:r>
                <a:rPr sz="800" b="0" spc="-5" dirty="0">
                  <a:solidFill>
                    <a:srgbClr val="FF0000"/>
                  </a:solidFill>
                  <a:latin typeface="Calibri Light"/>
                  <a:cs typeface="Calibri Light"/>
                </a:rPr>
                <a:t>Regression</a:t>
              </a:r>
              <a:endParaRPr sz="800">
                <a:latin typeface="Calibri Light"/>
                <a:cs typeface="Calibri Light"/>
              </a:endParaRPr>
            </a:p>
          </p:txBody>
        </p:sp>
        <p:sp>
          <p:nvSpPr>
            <p:cNvPr id="29" name="object 28"/>
            <p:cNvSpPr/>
            <p:nvPr/>
          </p:nvSpPr>
          <p:spPr>
            <a:xfrm>
              <a:off x="6134100" y="2181225"/>
              <a:ext cx="523875" cy="504825"/>
            </a:xfrm>
            <a:prstGeom prst="rect">
              <a:avLst/>
            </a:prstGeom>
            <a:blipFill>
              <a:blip r:embed="rId14" cstate="print"/>
              <a:stretch>
                <a:fillRect/>
              </a:stretch>
            </a:blipFill>
          </p:spPr>
          <p:txBody>
            <a:bodyPr wrap="square" lIns="0" tIns="0" rIns="0" bIns="0" rtlCol="0"/>
            <a:lstStyle/>
            <a:p>
              <a:endParaRPr/>
            </a:p>
          </p:txBody>
        </p:sp>
        <p:sp>
          <p:nvSpPr>
            <p:cNvPr id="30" name="object 29"/>
            <p:cNvSpPr txBox="1"/>
            <p:nvPr/>
          </p:nvSpPr>
          <p:spPr>
            <a:xfrm>
              <a:off x="6648644" y="2227958"/>
              <a:ext cx="846455" cy="392430"/>
            </a:xfrm>
            <a:prstGeom prst="rect">
              <a:avLst/>
            </a:prstGeom>
          </p:spPr>
          <p:txBody>
            <a:bodyPr vert="horz" wrap="square" lIns="0" tIns="13335" rIns="0" bIns="0" rtlCol="0">
              <a:spAutoFit/>
            </a:bodyPr>
            <a:lstStyle/>
            <a:p>
              <a:pPr marL="12700">
                <a:lnSpc>
                  <a:spcPct val="100000"/>
                </a:lnSpc>
                <a:spcBef>
                  <a:spcPts val="105"/>
                </a:spcBef>
              </a:pPr>
              <a:r>
                <a:rPr sz="2150" spc="50" dirty="0">
                  <a:latin typeface="Cambria Math"/>
                  <a:cs typeface="Cambria Math"/>
                </a:rPr>
                <a:t>𝑅</a:t>
              </a:r>
              <a:r>
                <a:rPr sz="2325" spc="75" baseline="30465" dirty="0">
                  <a:latin typeface="Cambria Math"/>
                  <a:cs typeface="Cambria Math"/>
                </a:rPr>
                <a:t>2 </a:t>
              </a:r>
              <a:r>
                <a:rPr sz="2150" spc="20" dirty="0">
                  <a:latin typeface="Cambria Math"/>
                  <a:cs typeface="Cambria Math"/>
                </a:rPr>
                <a:t>≈</a:t>
              </a:r>
              <a:r>
                <a:rPr sz="2150" spc="-45" dirty="0">
                  <a:latin typeface="Cambria Math"/>
                  <a:cs typeface="Cambria Math"/>
                </a:rPr>
                <a:t> </a:t>
              </a:r>
              <a:r>
                <a:rPr sz="3600" baseline="1157" dirty="0">
                  <a:solidFill>
                    <a:srgbClr val="3F3F3F"/>
                  </a:solidFill>
                  <a:latin typeface="Calibri"/>
                  <a:cs typeface="Calibri"/>
                </a:rPr>
                <a:t>1</a:t>
              </a:r>
              <a:endParaRPr sz="3600" baseline="1157" dirty="0">
                <a:latin typeface="Calibri"/>
                <a:cs typeface="Calibri"/>
              </a:endParaRPr>
            </a:p>
          </p:txBody>
        </p:sp>
        <p:sp>
          <p:nvSpPr>
            <p:cNvPr id="31" name="object 30"/>
            <p:cNvSpPr txBox="1"/>
            <p:nvPr/>
          </p:nvSpPr>
          <p:spPr>
            <a:xfrm>
              <a:off x="2593069" y="968309"/>
              <a:ext cx="1557655" cy="208915"/>
            </a:xfrm>
            <a:prstGeom prst="rect">
              <a:avLst/>
            </a:prstGeom>
          </p:spPr>
          <p:txBody>
            <a:bodyPr vert="horz" wrap="square" lIns="0" tIns="12700" rIns="0" bIns="0" rtlCol="0">
              <a:spAutoFit/>
            </a:bodyPr>
            <a:lstStyle/>
            <a:p>
              <a:pPr marL="12700">
                <a:lnSpc>
                  <a:spcPct val="100000"/>
                </a:lnSpc>
                <a:spcBef>
                  <a:spcPts val="100"/>
                </a:spcBef>
              </a:pPr>
              <a:r>
                <a:rPr sz="1200" b="0" spc="20" dirty="0">
                  <a:solidFill>
                    <a:srgbClr val="00AFF0"/>
                  </a:solidFill>
                  <a:latin typeface="Calibri Light"/>
                  <a:cs typeface="Calibri Light"/>
                </a:rPr>
                <a:t>Actual </a:t>
              </a:r>
              <a:r>
                <a:rPr sz="1200" b="0" spc="-5" dirty="0">
                  <a:solidFill>
                    <a:srgbClr val="00AFF0"/>
                  </a:solidFill>
                  <a:latin typeface="Calibri Light"/>
                  <a:cs typeface="Calibri Light"/>
                </a:rPr>
                <a:t>vs </a:t>
              </a:r>
              <a:r>
                <a:rPr sz="1200" b="0" spc="-15" dirty="0">
                  <a:solidFill>
                    <a:srgbClr val="00AFF0"/>
                  </a:solidFill>
                  <a:latin typeface="Calibri Light"/>
                  <a:cs typeface="Calibri Light"/>
                </a:rPr>
                <a:t>Predicted</a:t>
              </a:r>
              <a:r>
                <a:rPr sz="1200" b="0" spc="-125" dirty="0">
                  <a:solidFill>
                    <a:srgbClr val="00AFF0"/>
                  </a:solidFill>
                  <a:latin typeface="Calibri Light"/>
                  <a:cs typeface="Calibri Light"/>
                </a:rPr>
                <a:t> </a:t>
              </a:r>
              <a:r>
                <a:rPr sz="1200" b="0" spc="-25" dirty="0">
                  <a:solidFill>
                    <a:srgbClr val="00AFF0"/>
                  </a:solidFill>
                  <a:latin typeface="Calibri Light"/>
                  <a:cs typeface="Calibri Light"/>
                </a:rPr>
                <a:t>Value</a:t>
              </a:r>
              <a:endParaRPr sz="1200" dirty="0">
                <a:latin typeface="Calibri Light"/>
                <a:cs typeface="Calibri Light"/>
              </a:endParaRPr>
            </a:p>
          </p:txBody>
        </p:sp>
        <p:sp>
          <p:nvSpPr>
            <p:cNvPr id="32" name="object 31"/>
            <p:cNvSpPr/>
            <p:nvPr/>
          </p:nvSpPr>
          <p:spPr>
            <a:xfrm>
              <a:off x="4542404" y="4612195"/>
              <a:ext cx="971550" cy="339090"/>
            </a:xfrm>
            <a:custGeom>
              <a:avLst/>
              <a:gdLst/>
              <a:ahLst/>
              <a:cxnLst/>
              <a:rect l="l" t="t" r="r" b="b"/>
              <a:pathLst>
                <a:path w="971550" h="339089">
                  <a:moveTo>
                    <a:pt x="0" y="338553"/>
                  </a:moveTo>
                  <a:lnTo>
                    <a:pt x="971550" y="338553"/>
                  </a:lnTo>
                  <a:lnTo>
                    <a:pt x="971550" y="0"/>
                  </a:lnTo>
                  <a:lnTo>
                    <a:pt x="0" y="0"/>
                  </a:lnTo>
                  <a:lnTo>
                    <a:pt x="0" y="338553"/>
                  </a:lnTo>
                  <a:close/>
                </a:path>
              </a:pathLst>
            </a:custGeom>
            <a:solidFill>
              <a:srgbClr val="FFFFFF"/>
            </a:solidFill>
          </p:spPr>
          <p:txBody>
            <a:bodyPr wrap="square" lIns="0" tIns="0" rIns="0" bIns="0" rtlCol="0"/>
            <a:lstStyle/>
            <a:p>
              <a:endParaRPr/>
            </a:p>
          </p:txBody>
        </p:sp>
        <p:sp>
          <p:nvSpPr>
            <p:cNvPr id="33" name="object 33"/>
            <p:cNvSpPr txBox="1"/>
            <p:nvPr/>
          </p:nvSpPr>
          <p:spPr>
            <a:xfrm>
              <a:off x="4629788" y="4689871"/>
              <a:ext cx="902969" cy="309245"/>
            </a:xfrm>
            <a:prstGeom prst="rect">
              <a:avLst/>
            </a:prstGeom>
          </p:spPr>
          <p:txBody>
            <a:bodyPr vert="horz" wrap="square" lIns="0" tIns="0" rIns="0" bIns="0" rtlCol="0">
              <a:spAutoFit/>
            </a:bodyPr>
            <a:lstStyle/>
            <a:p>
              <a:pPr algn="r">
                <a:lnSpc>
                  <a:spcPts val="1185"/>
                </a:lnSpc>
              </a:pPr>
              <a:r>
                <a:rPr sz="1350" b="1" dirty="0">
                  <a:solidFill>
                    <a:srgbClr val="F07F09"/>
                  </a:solidFill>
                  <a:latin typeface="Calibri"/>
                  <a:cs typeface="Calibri"/>
                </a:rPr>
                <a:t>X</a:t>
              </a:r>
              <a:endParaRPr sz="1350">
                <a:latin typeface="Calibri"/>
                <a:cs typeface="Calibri"/>
              </a:endParaRPr>
            </a:p>
            <a:p>
              <a:pPr>
                <a:lnSpc>
                  <a:spcPts val="1220"/>
                </a:lnSpc>
                <a:tabLst>
                  <a:tab pos="590550" algn="l"/>
                </a:tabLst>
              </a:pPr>
              <a:r>
                <a:rPr sz="1100" spc="15" dirty="0">
                  <a:solidFill>
                    <a:srgbClr val="5F4778"/>
                  </a:solidFill>
                  <a:latin typeface="Cambria Math"/>
                  <a:cs typeface="Cambria Math"/>
                </a:rPr>
                <a:t>5</a:t>
              </a:r>
              <a:r>
                <a:rPr sz="1100" spc="15" dirty="0">
                  <a:solidFill>
                    <a:srgbClr val="5F4778"/>
                  </a:solidFill>
                  <a:latin typeface="Times New Roman"/>
                  <a:cs typeface="Times New Roman"/>
                </a:rPr>
                <a:t>	</a:t>
              </a:r>
              <a:r>
                <a:rPr sz="1100" spc="15" dirty="0">
                  <a:solidFill>
                    <a:srgbClr val="5F4778"/>
                  </a:solidFill>
                  <a:latin typeface="Cambria Math"/>
                  <a:cs typeface="Cambria Math"/>
                </a:rPr>
                <a:t>6</a:t>
              </a:r>
              <a:endParaRPr sz="1100">
                <a:latin typeface="Cambria Math"/>
                <a:cs typeface="Cambria Math"/>
              </a:endParaRPr>
            </a:p>
          </p:txBody>
        </p:sp>
        <p:sp>
          <p:nvSpPr>
            <p:cNvPr id="34" name="object 34"/>
            <p:cNvSpPr txBox="1"/>
            <p:nvPr/>
          </p:nvSpPr>
          <p:spPr>
            <a:xfrm>
              <a:off x="4625978" y="4670587"/>
              <a:ext cx="574040" cy="254635"/>
            </a:xfrm>
            <a:prstGeom prst="rect">
              <a:avLst/>
            </a:prstGeom>
          </p:spPr>
          <p:txBody>
            <a:bodyPr vert="horz" wrap="square" lIns="0" tIns="0" rIns="0" bIns="0" rtlCol="0">
              <a:spAutoFit/>
            </a:bodyPr>
            <a:lstStyle/>
            <a:p>
              <a:pPr marL="12700">
                <a:lnSpc>
                  <a:spcPts val="880"/>
                </a:lnSpc>
              </a:pPr>
              <a:r>
                <a:rPr sz="800" b="0" spc="10" dirty="0">
                  <a:solidFill>
                    <a:srgbClr val="F07F09"/>
                  </a:solidFill>
                  <a:latin typeface="Calibri Light"/>
                  <a:cs typeface="Calibri Light"/>
                </a:rPr>
                <a:t>Independent</a:t>
              </a:r>
              <a:endParaRPr sz="800">
                <a:latin typeface="Calibri Light"/>
                <a:cs typeface="Calibri Light"/>
              </a:endParaRPr>
            </a:p>
            <a:p>
              <a:pPr marL="12700">
                <a:lnSpc>
                  <a:spcPct val="100000"/>
                </a:lnSpc>
                <a:spcBef>
                  <a:spcPts val="15"/>
                </a:spcBef>
              </a:pPr>
              <a:r>
                <a:rPr sz="800" b="0" spc="25" dirty="0">
                  <a:solidFill>
                    <a:srgbClr val="F07F09"/>
                  </a:solidFill>
                  <a:latin typeface="Calibri Light"/>
                  <a:cs typeface="Calibri Light"/>
                </a:rPr>
                <a:t>Variable</a:t>
              </a:r>
              <a:endParaRPr sz="800">
                <a:latin typeface="Calibri Light"/>
                <a:cs typeface="Calibri Light"/>
              </a:endParaRPr>
            </a:p>
          </p:txBody>
        </p:sp>
        <p:sp>
          <p:nvSpPr>
            <p:cNvPr id="35" name="object 35"/>
            <p:cNvSpPr txBox="1"/>
            <p:nvPr/>
          </p:nvSpPr>
          <p:spPr>
            <a:xfrm>
              <a:off x="1682505" y="4818526"/>
              <a:ext cx="104775" cy="193675"/>
            </a:xfrm>
            <a:prstGeom prst="rect">
              <a:avLst/>
            </a:prstGeom>
          </p:spPr>
          <p:txBody>
            <a:bodyPr vert="horz" wrap="square" lIns="0" tIns="8890" rIns="0" bIns="0" rtlCol="0">
              <a:spAutoFit/>
            </a:bodyPr>
            <a:lstStyle/>
            <a:p>
              <a:pPr marL="12700">
                <a:lnSpc>
                  <a:spcPct val="100000"/>
                </a:lnSpc>
                <a:spcBef>
                  <a:spcPts val="70"/>
                </a:spcBef>
              </a:pPr>
              <a:r>
                <a:rPr sz="1100" spc="15" dirty="0">
                  <a:solidFill>
                    <a:srgbClr val="5F4778"/>
                  </a:solidFill>
                  <a:latin typeface="Cambria Math"/>
                  <a:cs typeface="Cambria Math"/>
                </a:rPr>
                <a:t>0</a:t>
              </a:r>
              <a:endParaRPr sz="1100">
                <a:latin typeface="Cambria Math"/>
                <a:cs typeface="Cambria Math"/>
              </a:endParaRPr>
            </a:p>
          </p:txBody>
        </p:sp>
        <p:sp>
          <p:nvSpPr>
            <p:cNvPr id="36" name="object 36"/>
            <p:cNvSpPr txBox="1"/>
            <p:nvPr/>
          </p:nvSpPr>
          <p:spPr>
            <a:xfrm>
              <a:off x="2843532" y="4818526"/>
              <a:ext cx="104775" cy="193675"/>
            </a:xfrm>
            <a:prstGeom prst="rect">
              <a:avLst/>
            </a:prstGeom>
          </p:spPr>
          <p:txBody>
            <a:bodyPr vert="horz" wrap="square" lIns="0" tIns="8890" rIns="0" bIns="0" rtlCol="0">
              <a:spAutoFit/>
            </a:bodyPr>
            <a:lstStyle/>
            <a:p>
              <a:pPr marL="12700">
                <a:lnSpc>
                  <a:spcPct val="100000"/>
                </a:lnSpc>
                <a:spcBef>
                  <a:spcPts val="70"/>
                </a:spcBef>
              </a:pPr>
              <a:r>
                <a:rPr sz="1100" spc="15" dirty="0">
                  <a:solidFill>
                    <a:srgbClr val="5F4778"/>
                  </a:solidFill>
                  <a:latin typeface="Cambria Math"/>
                  <a:cs typeface="Cambria Math"/>
                </a:rPr>
                <a:t>2</a:t>
              </a:r>
              <a:endParaRPr sz="1100">
                <a:latin typeface="Cambria Math"/>
                <a:cs typeface="Cambria Math"/>
              </a:endParaRPr>
            </a:p>
          </p:txBody>
        </p:sp>
        <p:sp>
          <p:nvSpPr>
            <p:cNvPr id="37" name="object 37"/>
            <p:cNvSpPr txBox="1"/>
            <p:nvPr/>
          </p:nvSpPr>
          <p:spPr>
            <a:xfrm>
              <a:off x="4051564" y="4818526"/>
              <a:ext cx="104775" cy="193675"/>
            </a:xfrm>
            <a:prstGeom prst="rect">
              <a:avLst/>
            </a:prstGeom>
          </p:spPr>
          <p:txBody>
            <a:bodyPr vert="horz" wrap="square" lIns="0" tIns="8890" rIns="0" bIns="0" rtlCol="0">
              <a:spAutoFit/>
            </a:bodyPr>
            <a:lstStyle/>
            <a:p>
              <a:pPr marL="12700">
                <a:lnSpc>
                  <a:spcPct val="100000"/>
                </a:lnSpc>
                <a:spcBef>
                  <a:spcPts val="70"/>
                </a:spcBef>
              </a:pPr>
              <a:r>
                <a:rPr sz="1100" spc="15" dirty="0">
                  <a:solidFill>
                    <a:srgbClr val="5F4778"/>
                  </a:solidFill>
                  <a:latin typeface="Cambria Math"/>
                  <a:cs typeface="Cambria Math"/>
                </a:rPr>
                <a:t>4</a:t>
              </a:r>
              <a:endParaRPr sz="1100">
                <a:latin typeface="Cambria Math"/>
                <a:cs typeface="Cambria Math"/>
              </a:endParaRPr>
            </a:p>
          </p:txBody>
        </p:sp>
        <p:sp>
          <p:nvSpPr>
            <p:cNvPr id="38" name="object 38"/>
            <p:cNvSpPr txBox="1"/>
            <p:nvPr/>
          </p:nvSpPr>
          <p:spPr>
            <a:xfrm>
              <a:off x="2230502" y="4827098"/>
              <a:ext cx="104775" cy="193675"/>
            </a:xfrm>
            <a:prstGeom prst="rect">
              <a:avLst/>
            </a:prstGeom>
          </p:spPr>
          <p:txBody>
            <a:bodyPr vert="horz" wrap="square" lIns="0" tIns="8890" rIns="0" bIns="0" rtlCol="0">
              <a:spAutoFit/>
            </a:bodyPr>
            <a:lstStyle/>
            <a:p>
              <a:pPr marL="12700">
                <a:lnSpc>
                  <a:spcPct val="100000"/>
                </a:lnSpc>
                <a:spcBef>
                  <a:spcPts val="70"/>
                </a:spcBef>
              </a:pPr>
              <a:r>
                <a:rPr sz="1100" spc="15" dirty="0">
                  <a:solidFill>
                    <a:srgbClr val="5F4778"/>
                  </a:solidFill>
                  <a:latin typeface="Cambria Math"/>
                  <a:cs typeface="Cambria Math"/>
                </a:rPr>
                <a:t>1</a:t>
              </a:r>
              <a:endParaRPr sz="1100">
                <a:latin typeface="Cambria Math"/>
                <a:cs typeface="Cambria Math"/>
              </a:endParaRPr>
            </a:p>
          </p:txBody>
        </p:sp>
        <p:sp>
          <p:nvSpPr>
            <p:cNvPr id="39" name="object 39"/>
            <p:cNvSpPr txBox="1"/>
            <p:nvPr/>
          </p:nvSpPr>
          <p:spPr>
            <a:xfrm>
              <a:off x="3437011" y="4839481"/>
              <a:ext cx="104775" cy="193675"/>
            </a:xfrm>
            <a:prstGeom prst="rect">
              <a:avLst/>
            </a:prstGeom>
          </p:spPr>
          <p:txBody>
            <a:bodyPr vert="horz" wrap="square" lIns="0" tIns="8890" rIns="0" bIns="0" rtlCol="0">
              <a:spAutoFit/>
            </a:bodyPr>
            <a:lstStyle/>
            <a:p>
              <a:pPr marL="12700">
                <a:lnSpc>
                  <a:spcPct val="100000"/>
                </a:lnSpc>
                <a:spcBef>
                  <a:spcPts val="70"/>
                </a:spcBef>
              </a:pPr>
              <a:r>
                <a:rPr sz="1100" spc="15" dirty="0">
                  <a:solidFill>
                    <a:srgbClr val="5F4778"/>
                  </a:solidFill>
                  <a:latin typeface="Cambria Math"/>
                  <a:cs typeface="Cambria Math"/>
                </a:rPr>
                <a:t>3</a:t>
              </a:r>
              <a:endParaRPr sz="1100">
                <a:latin typeface="Cambria Math"/>
                <a:cs typeface="Cambria Math"/>
              </a:endParaRPr>
            </a:p>
          </p:txBody>
        </p:sp>
      </p:grpSp>
    </p:spTree>
    <p:extLst>
      <p:ext uri="{BB962C8B-B14F-4D97-AF65-F5344CB8AC3E}">
        <p14:creationId xmlns:p14="http://schemas.microsoft.com/office/powerpoint/2010/main" val="36029813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Adjusted R-Square</a:t>
            </a:r>
          </a:p>
        </p:txBody>
      </p:sp>
      <p:sp>
        <p:nvSpPr>
          <p:cNvPr id="3" name="Slide Number Placeholder 2"/>
          <p:cNvSpPr>
            <a:spLocks noGrp="1"/>
          </p:cNvSpPr>
          <p:nvPr>
            <p:ph type="sldNum" sz="quarter" idx="12"/>
          </p:nvPr>
        </p:nvSpPr>
        <p:spPr/>
        <p:txBody>
          <a:bodyPr/>
          <a:lstStyle/>
          <a:p>
            <a:fld id="{B6F15528-21DE-4FAA-801E-634DDDAF4B2B}" type="slidenum">
              <a:rPr lang="en-IN" smtClean="0"/>
              <a:t>46</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504010" y="1435376"/>
            <a:ext cx="10468790" cy="2585323"/>
          </a:xfrm>
          <a:prstGeom prst="rect">
            <a:avLst/>
          </a:prstGeom>
          <a:noFill/>
        </p:spPr>
        <p:txBody>
          <a:bodyPr wrap="square" rtlCol="0">
            <a:spAutoFit/>
          </a:bodyPr>
          <a:lstStyle/>
          <a:p>
            <a:r>
              <a:rPr lang="en-US" dirty="0"/>
              <a:t>A problem with R-Squared is that if you keep adding more and more independent variables, R-Squared will go up. </a:t>
            </a:r>
            <a:br>
              <a:rPr lang="en-US" dirty="0"/>
            </a:br>
            <a:r>
              <a:rPr lang="en-US" dirty="0"/>
              <a:t>However, that does not mean these additional variables have a predictive quality. </a:t>
            </a:r>
            <a:br>
              <a:rPr lang="en-US" dirty="0"/>
            </a:br>
            <a:br>
              <a:rPr lang="en-US" dirty="0"/>
            </a:br>
            <a:r>
              <a:rPr lang="en-US" dirty="0"/>
              <a:t>For example, let’s say you are creating a model to predict the weight of a person using their height. You then decide to add the variable, eye color and find that your R-Squared goes up. Does this mean that someone with brown eyes is likely to weigh more or less than someone with blue eyes? Probably not but in order to confirm this we could use Adjusted R-Squared.</a:t>
            </a:r>
            <a:br>
              <a:rPr lang="en-US" dirty="0"/>
            </a:br>
            <a:endParaRPr lang="en-IN" dirty="0"/>
          </a:p>
        </p:txBody>
      </p:sp>
    </p:spTree>
    <p:extLst>
      <p:ext uri="{BB962C8B-B14F-4D97-AF65-F5344CB8AC3E}">
        <p14:creationId xmlns:p14="http://schemas.microsoft.com/office/powerpoint/2010/main" val="1630527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Adjusted R-Square</a:t>
            </a:r>
          </a:p>
        </p:txBody>
      </p:sp>
      <p:sp>
        <p:nvSpPr>
          <p:cNvPr id="3" name="Slide Number Placeholder 2"/>
          <p:cNvSpPr>
            <a:spLocks noGrp="1"/>
          </p:cNvSpPr>
          <p:nvPr>
            <p:ph type="sldNum" sz="quarter" idx="12"/>
          </p:nvPr>
        </p:nvSpPr>
        <p:spPr/>
        <p:txBody>
          <a:bodyPr/>
          <a:lstStyle/>
          <a:p>
            <a:fld id="{B6F15528-21DE-4FAA-801E-634DDDAF4B2B}" type="slidenum">
              <a:rPr lang="en-IN" smtClean="0"/>
              <a:t>47</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504010" y="1435376"/>
            <a:ext cx="10468790" cy="1754326"/>
          </a:xfrm>
          <a:prstGeom prst="rect">
            <a:avLst/>
          </a:prstGeom>
          <a:noFill/>
        </p:spPr>
        <p:txBody>
          <a:bodyPr wrap="square" rtlCol="0">
            <a:spAutoFit/>
          </a:bodyPr>
          <a:lstStyle/>
          <a:p>
            <a:r>
              <a:rPr lang="en-US" dirty="0"/>
              <a:t>Adjusted R-Squared takes into account the number of independent variables you employ in your model and can help indicate if a variable is useless or not. The more variables you add to your model without predictive quality the lower your Adjusted R-Squared will be. </a:t>
            </a:r>
            <a:br>
              <a:rPr lang="en-US" dirty="0"/>
            </a:br>
            <a:br>
              <a:rPr lang="en-US" dirty="0"/>
            </a:br>
            <a:r>
              <a:rPr lang="en-US" dirty="0"/>
              <a:t>You can see that the number of independent variables, k, is included in the Adjusted R-Squared formula below.</a:t>
            </a:r>
          </a:p>
        </p:txBody>
      </p:sp>
      <p:pic>
        <p:nvPicPr>
          <p:cNvPr id="5" name="Picture 4">
            <a:extLst>
              <a:ext uri="{FF2B5EF4-FFF2-40B4-BE49-F238E27FC236}">
                <a16:creationId xmlns:a16="http://schemas.microsoft.com/office/drawing/2014/main" id="{54C21717-E963-4667-87AB-AF1AB5FA23BB}"/>
              </a:ext>
            </a:extLst>
          </p:cNvPr>
          <p:cNvPicPr>
            <a:picLocks noChangeAspect="1"/>
          </p:cNvPicPr>
          <p:nvPr/>
        </p:nvPicPr>
        <p:blipFill rotWithShape="1">
          <a:blip r:embed="rId2"/>
          <a:srcRect b="60026"/>
          <a:stretch/>
        </p:blipFill>
        <p:spPr>
          <a:xfrm>
            <a:off x="3352800" y="3671268"/>
            <a:ext cx="4114800" cy="792730"/>
          </a:xfrm>
          <a:prstGeom prst="rect">
            <a:avLst/>
          </a:prstGeom>
        </p:spPr>
      </p:pic>
      <p:pic>
        <p:nvPicPr>
          <p:cNvPr id="6" name="Picture 5">
            <a:extLst>
              <a:ext uri="{FF2B5EF4-FFF2-40B4-BE49-F238E27FC236}">
                <a16:creationId xmlns:a16="http://schemas.microsoft.com/office/drawing/2014/main" id="{D0DC1F2C-C0CA-413C-BB14-52AB80E9C2D7}"/>
              </a:ext>
            </a:extLst>
          </p:cNvPr>
          <p:cNvPicPr>
            <a:picLocks noChangeAspect="1"/>
          </p:cNvPicPr>
          <p:nvPr/>
        </p:nvPicPr>
        <p:blipFill rotWithShape="1">
          <a:blip r:embed="rId2"/>
          <a:srcRect t="66947"/>
          <a:stretch/>
        </p:blipFill>
        <p:spPr>
          <a:xfrm>
            <a:off x="3224463" y="4783595"/>
            <a:ext cx="5791200" cy="922510"/>
          </a:xfrm>
          <a:prstGeom prst="rect">
            <a:avLst/>
          </a:prstGeom>
        </p:spPr>
      </p:pic>
    </p:spTree>
    <p:extLst>
      <p:ext uri="{BB962C8B-B14F-4D97-AF65-F5344CB8AC3E}">
        <p14:creationId xmlns:p14="http://schemas.microsoft.com/office/powerpoint/2010/main" val="7855821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Adjusted R-Square</a:t>
            </a:r>
          </a:p>
        </p:txBody>
      </p:sp>
      <p:sp>
        <p:nvSpPr>
          <p:cNvPr id="3" name="Slide Number Placeholder 2"/>
          <p:cNvSpPr>
            <a:spLocks noGrp="1"/>
          </p:cNvSpPr>
          <p:nvPr>
            <p:ph type="sldNum" sz="quarter" idx="12"/>
          </p:nvPr>
        </p:nvSpPr>
        <p:spPr/>
        <p:txBody>
          <a:bodyPr/>
          <a:lstStyle/>
          <a:p>
            <a:fld id="{B6F15528-21DE-4FAA-801E-634DDDAF4B2B}" type="slidenum">
              <a:rPr lang="en-IN" smtClean="0"/>
              <a:t>48</a:t>
            </a:fld>
            <a:endParaRPr lang="en-IN"/>
          </a:p>
        </p:txBody>
      </p:sp>
      <p:pic>
        <p:nvPicPr>
          <p:cNvPr id="4" name="Picture 3">
            <a:extLst>
              <a:ext uri="{FF2B5EF4-FFF2-40B4-BE49-F238E27FC236}">
                <a16:creationId xmlns:a16="http://schemas.microsoft.com/office/drawing/2014/main" id="{856C27EC-43C0-4EA3-9AA3-520A2329FDEF}"/>
              </a:ext>
            </a:extLst>
          </p:cNvPr>
          <p:cNvPicPr>
            <a:picLocks noChangeAspect="1"/>
          </p:cNvPicPr>
          <p:nvPr/>
        </p:nvPicPr>
        <p:blipFill>
          <a:blip r:embed="rId2"/>
          <a:stretch>
            <a:fillRect/>
          </a:stretch>
        </p:blipFill>
        <p:spPr>
          <a:xfrm>
            <a:off x="1487024" y="1539076"/>
            <a:ext cx="9217951" cy="3779848"/>
          </a:xfrm>
          <a:prstGeom prst="rect">
            <a:avLst/>
          </a:prstGeom>
        </p:spPr>
      </p:pic>
    </p:spTree>
    <p:extLst>
      <p:ext uri="{BB962C8B-B14F-4D97-AF65-F5344CB8AC3E}">
        <p14:creationId xmlns:p14="http://schemas.microsoft.com/office/powerpoint/2010/main" val="684403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Predict the Salary Using Experience using Python</a:t>
            </a:r>
          </a:p>
        </p:txBody>
      </p:sp>
      <p:sp>
        <p:nvSpPr>
          <p:cNvPr id="3" name="Slide Number Placeholder 2"/>
          <p:cNvSpPr>
            <a:spLocks noGrp="1"/>
          </p:cNvSpPr>
          <p:nvPr>
            <p:ph type="sldNum" sz="quarter" idx="12"/>
          </p:nvPr>
        </p:nvSpPr>
        <p:spPr/>
        <p:txBody>
          <a:bodyPr/>
          <a:lstStyle/>
          <a:p>
            <a:fld id="{B6F15528-21DE-4FAA-801E-634DDDAF4B2B}" type="slidenum">
              <a:rPr lang="en-IN" smtClean="0"/>
              <a:t>49</a:t>
            </a:fld>
            <a:endParaRPr lang="en-IN"/>
          </a:p>
        </p:txBody>
      </p:sp>
      <p:sp>
        <p:nvSpPr>
          <p:cNvPr id="5" name="TextBox 4">
            <a:extLst>
              <a:ext uri="{FF2B5EF4-FFF2-40B4-BE49-F238E27FC236}">
                <a16:creationId xmlns:a16="http://schemas.microsoft.com/office/drawing/2014/main" id="{620E0EC4-A9B1-4DDC-965A-97B940E72A3B}"/>
              </a:ext>
            </a:extLst>
          </p:cNvPr>
          <p:cNvSpPr txBox="1"/>
          <p:nvPr/>
        </p:nvSpPr>
        <p:spPr>
          <a:xfrm>
            <a:off x="533400" y="1981200"/>
            <a:ext cx="6347059" cy="369332"/>
          </a:xfrm>
          <a:prstGeom prst="rect">
            <a:avLst/>
          </a:prstGeom>
          <a:noFill/>
        </p:spPr>
        <p:txBody>
          <a:bodyPr wrap="none" rtlCol="0">
            <a:spAutoFit/>
          </a:bodyPr>
          <a:lstStyle/>
          <a:p>
            <a:r>
              <a:rPr lang="en-IN" dirty="0"/>
              <a:t>Use the Salary and Income data set and python to build the model</a:t>
            </a:r>
          </a:p>
        </p:txBody>
      </p:sp>
    </p:spTree>
    <p:extLst>
      <p:ext uri="{BB962C8B-B14F-4D97-AF65-F5344CB8AC3E}">
        <p14:creationId xmlns:p14="http://schemas.microsoft.com/office/powerpoint/2010/main" val="1256394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Regression - equation</a:t>
            </a:r>
          </a:p>
        </p:txBody>
      </p:sp>
      <p:sp>
        <p:nvSpPr>
          <p:cNvPr id="3" name="Slide Number Placeholder 2"/>
          <p:cNvSpPr>
            <a:spLocks noGrp="1"/>
          </p:cNvSpPr>
          <p:nvPr>
            <p:ph type="sldNum" sz="quarter" idx="12"/>
          </p:nvPr>
        </p:nvSpPr>
        <p:spPr/>
        <p:txBody>
          <a:bodyPr/>
          <a:lstStyle/>
          <a:p>
            <a:fld id="{B6F15528-21DE-4FAA-801E-634DDDAF4B2B}" type="slidenum">
              <a:rPr lang="en-IN" smtClean="0"/>
              <a:t>5</a:t>
            </a:fld>
            <a:endParaRPr lang="en-IN"/>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828800"/>
            <a:ext cx="33909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bject 21"/>
          <p:cNvSpPr txBox="1"/>
          <p:nvPr/>
        </p:nvSpPr>
        <p:spPr>
          <a:xfrm>
            <a:off x="6172200" y="2971800"/>
            <a:ext cx="814069" cy="231775"/>
          </a:xfrm>
          <a:prstGeom prst="rect">
            <a:avLst/>
          </a:prstGeom>
        </p:spPr>
        <p:txBody>
          <a:bodyPr vert="horz" wrap="square" lIns="0" tIns="12700" rIns="0" bIns="0" rtlCol="0">
            <a:spAutoFit/>
          </a:bodyPr>
          <a:lstStyle/>
          <a:p>
            <a:pPr marL="12700">
              <a:lnSpc>
                <a:spcPct val="100000"/>
              </a:lnSpc>
              <a:spcBef>
                <a:spcPts val="100"/>
              </a:spcBef>
            </a:pPr>
            <a:r>
              <a:rPr sz="1350" spc="-145" dirty="0">
                <a:solidFill>
                  <a:srgbClr val="6B9E24"/>
                </a:solidFill>
                <a:latin typeface="Arial Black"/>
                <a:cs typeface="Arial Black"/>
              </a:rPr>
              <a:t>y </a:t>
            </a:r>
            <a:r>
              <a:rPr sz="1350" spc="-120" dirty="0">
                <a:solidFill>
                  <a:srgbClr val="5F4778"/>
                </a:solidFill>
                <a:latin typeface="Arial Black"/>
                <a:cs typeface="Arial Black"/>
              </a:rPr>
              <a:t>= </a:t>
            </a:r>
            <a:r>
              <a:rPr sz="1350" spc="-135" dirty="0">
                <a:solidFill>
                  <a:srgbClr val="5F4778"/>
                </a:solidFill>
                <a:latin typeface="Arial Black"/>
                <a:cs typeface="Arial Black"/>
              </a:rPr>
              <a:t>mx </a:t>
            </a:r>
            <a:r>
              <a:rPr sz="1350" spc="-120" dirty="0">
                <a:solidFill>
                  <a:srgbClr val="5F4778"/>
                </a:solidFill>
                <a:latin typeface="Arial Black"/>
                <a:cs typeface="Arial Black"/>
              </a:rPr>
              <a:t>+</a:t>
            </a:r>
            <a:r>
              <a:rPr sz="1350" spc="-145" dirty="0">
                <a:solidFill>
                  <a:srgbClr val="5F4778"/>
                </a:solidFill>
                <a:latin typeface="Arial Black"/>
                <a:cs typeface="Arial Black"/>
              </a:rPr>
              <a:t> </a:t>
            </a:r>
            <a:r>
              <a:rPr sz="1350" spc="-260" dirty="0">
                <a:solidFill>
                  <a:srgbClr val="5F4778"/>
                </a:solidFill>
                <a:latin typeface="Arial Black"/>
                <a:cs typeface="Arial Black"/>
              </a:rPr>
              <a:t>c</a:t>
            </a:r>
            <a:endParaRPr sz="1350" dirty="0">
              <a:latin typeface="Arial Black"/>
              <a:cs typeface="Arial Black"/>
            </a:endParaRPr>
          </a:p>
        </p:txBody>
      </p:sp>
      <p:sp>
        <p:nvSpPr>
          <p:cNvPr id="4" name="Rectangle 3">
            <a:extLst>
              <a:ext uri="{FF2B5EF4-FFF2-40B4-BE49-F238E27FC236}">
                <a16:creationId xmlns:a16="http://schemas.microsoft.com/office/drawing/2014/main" id="{C4258036-D1ED-4FA9-81D7-F0EBD0C69525}"/>
              </a:ext>
            </a:extLst>
          </p:cNvPr>
          <p:cNvSpPr/>
          <p:nvPr/>
        </p:nvSpPr>
        <p:spPr>
          <a:xfrm>
            <a:off x="6091238" y="3257350"/>
            <a:ext cx="4576762" cy="646331"/>
          </a:xfrm>
          <a:prstGeom prst="rect">
            <a:avLst/>
          </a:prstGeom>
        </p:spPr>
        <p:txBody>
          <a:bodyPr wrap="square">
            <a:spAutoFit/>
          </a:bodyPr>
          <a:lstStyle/>
          <a:p>
            <a:r>
              <a:rPr lang="en-US" dirty="0"/>
              <a:t>The slope of the line is </a:t>
            </a:r>
            <a:r>
              <a:rPr lang="en-US" b="1" i="1" dirty="0"/>
              <a:t>m</a:t>
            </a:r>
            <a:r>
              <a:rPr lang="en-US" dirty="0"/>
              <a:t>, and </a:t>
            </a:r>
            <a:r>
              <a:rPr lang="en-US" b="1" i="1" dirty="0"/>
              <a:t>c</a:t>
            </a:r>
            <a:r>
              <a:rPr lang="en-US" dirty="0"/>
              <a:t> is the intercept (the value of </a:t>
            </a:r>
            <a:r>
              <a:rPr lang="en-US" b="1" i="1" dirty="0"/>
              <a:t>y</a:t>
            </a:r>
            <a:r>
              <a:rPr lang="en-US" dirty="0"/>
              <a:t> when </a:t>
            </a:r>
            <a:r>
              <a:rPr lang="en-US" b="1" i="1" dirty="0"/>
              <a:t>x</a:t>
            </a:r>
            <a:r>
              <a:rPr lang="en-US" dirty="0"/>
              <a:t> = 0).</a:t>
            </a:r>
            <a:endParaRPr lang="en-IN" dirty="0"/>
          </a:p>
        </p:txBody>
      </p:sp>
    </p:spTree>
    <p:extLst>
      <p:ext uri="{BB962C8B-B14F-4D97-AF65-F5344CB8AC3E}">
        <p14:creationId xmlns:p14="http://schemas.microsoft.com/office/powerpoint/2010/main" val="3271508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53DDD-DC7E-4D0F-BC0E-A2FCA2405964}"/>
              </a:ext>
            </a:extLst>
          </p:cNvPr>
          <p:cNvSpPr>
            <a:spLocks noGrp="1"/>
          </p:cNvSpPr>
          <p:nvPr>
            <p:ph type="title"/>
          </p:nvPr>
        </p:nvSpPr>
        <p:spPr/>
        <p:txBody>
          <a:bodyPr/>
          <a:lstStyle/>
          <a:p>
            <a:r>
              <a:rPr lang="en-IN" b="1" i="0" dirty="0">
                <a:solidFill>
                  <a:srgbClr val="525252"/>
                </a:solidFill>
                <a:effectLst/>
                <a:latin typeface="georgia" panose="02040502050405020303" pitchFamily="18" charset="0"/>
              </a:rPr>
              <a:t>Regression model evaluation metrics</a:t>
            </a:r>
            <a:endParaRPr lang="en-IN" dirty="0"/>
          </a:p>
        </p:txBody>
      </p:sp>
      <p:sp>
        <p:nvSpPr>
          <p:cNvPr id="3" name="Slide Number Placeholder 2">
            <a:extLst>
              <a:ext uri="{FF2B5EF4-FFF2-40B4-BE49-F238E27FC236}">
                <a16:creationId xmlns:a16="http://schemas.microsoft.com/office/drawing/2014/main" id="{955A62DD-8085-47B9-AB1B-99EC46309802}"/>
              </a:ext>
            </a:extLst>
          </p:cNvPr>
          <p:cNvSpPr>
            <a:spLocks noGrp="1"/>
          </p:cNvSpPr>
          <p:nvPr>
            <p:ph type="sldNum" sz="quarter" idx="12"/>
          </p:nvPr>
        </p:nvSpPr>
        <p:spPr/>
        <p:txBody>
          <a:bodyPr/>
          <a:lstStyle/>
          <a:p>
            <a:fld id="{B6F15528-21DE-4FAA-801E-634DDDAF4B2B}" type="slidenum">
              <a:rPr lang="en-IN" smtClean="0"/>
              <a:t>50</a:t>
            </a:fld>
            <a:endParaRPr lang="en-IN"/>
          </a:p>
        </p:txBody>
      </p:sp>
      <p:sp>
        <p:nvSpPr>
          <p:cNvPr id="4" name="TextBox 3">
            <a:extLst>
              <a:ext uri="{FF2B5EF4-FFF2-40B4-BE49-F238E27FC236}">
                <a16:creationId xmlns:a16="http://schemas.microsoft.com/office/drawing/2014/main" id="{BB95A4BD-F1F9-4D0E-A565-E8B4A54F92A7}"/>
              </a:ext>
            </a:extLst>
          </p:cNvPr>
          <p:cNvSpPr txBox="1"/>
          <p:nvPr/>
        </p:nvSpPr>
        <p:spPr>
          <a:xfrm>
            <a:off x="152400" y="1828800"/>
            <a:ext cx="11836400" cy="2585323"/>
          </a:xfrm>
          <a:prstGeom prst="rect">
            <a:avLst/>
          </a:prstGeom>
          <a:noFill/>
        </p:spPr>
        <p:txBody>
          <a:bodyPr wrap="square" rtlCol="0">
            <a:spAutoFit/>
          </a:bodyPr>
          <a:lstStyle/>
          <a:p>
            <a:pPr algn="l">
              <a:buFont typeface="Arial" panose="020B0604020202020204" pitchFamily="34" charset="0"/>
              <a:buChar char="•"/>
            </a:pPr>
            <a:r>
              <a:rPr lang="en-US" b="0" i="0" dirty="0">
                <a:solidFill>
                  <a:srgbClr val="525252"/>
                </a:solidFill>
                <a:effectLst/>
                <a:latin typeface="Arial" panose="020B0604020202020204" pitchFamily="34" charset="0"/>
              </a:rPr>
              <a:t>The MSE, MAE, RMSE, and R-Squared metrics are mainly used to evaluate the prediction error rates and model performance in regression analysis.</a:t>
            </a:r>
            <a:br>
              <a:rPr lang="en-US" dirty="0"/>
            </a:br>
            <a:r>
              <a:rPr lang="en-US" b="1" i="0" dirty="0">
                <a:solidFill>
                  <a:srgbClr val="525252"/>
                </a:solidFill>
                <a:effectLst/>
                <a:latin typeface="Arial" panose="020B0604020202020204" pitchFamily="34" charset="0"/>
              </a:rPr>
              <a:t>MAE</a:t>
            </a:r>
            <a:r>
              <a:rPr lang="en-US" b="0" i="0" dirty="0">
                <a:solidFill>
                  <a:srgbClr val="525252"/>
                </a:solidFill>
                <a:effectLst/>
                <a:latin typeface="Arial" panose="020B0604020202020204" pitchFamily="34" charset="0"/>
              </a:rPr>
              <a:t> (Mean absolute error) represents the difference between the original and predicted values extracted by averaged the absolute difference over the data set.</a:t>
            </a:r>
          </a:p>
          <a:p>
            <a:pPr algn="l">
              <a:buFont typeface="Arial" panose="020B0604020202020204" pitchFamily="34" charset="0"/>
              <a:buChar char="•"/>
            </a:pPr>
            <a:r>
              <a:rPr lang="en-US" b="1" i="0" dirty="0">
                <a:solidFill>
                  <a:srgbClr val="525252"/>
                </a:solidFill>
                <a:effectLst/>
                <a:latin typeface="Arial" panose="020B0604020202020204" pitchFamily="34" charset="0"/>
              </a:rPr>
              <a:t>MSE</a:t>
            </a:r>
            <a:r>
              <a:rPr lang="en-US" b="0" i="0" dirty="0">
                <a:solidFill>
                  <a:srgbClr val="525252"/>
                </a:solidFill>
                <a:effectLst/>
                <a:latin typeface="Arial" panose="020B0604020202020204" pitchFamily="34" charset="0"/>
              </a:rPr>
              <a:t> (Mean Squared Error) represents the difference between the original and predicted values extracted by squared the average difference over the data set.</a:t>
            </a:r>
          </a:p>
          <a:p>
            <a:pPr algn="l">
              <a:buFont typeface="Arial" panose="020B0604020202020204" pitchFamily="34" charset="0"/>
              <a:buChar char="•"/>
            </a:pPr>
            <a:r>
              <a:rPr lang="en-US" b="1" i="0" dirty="0">
                <a:solidFill>
                  <a:srgbClr val="525252"/>
                </a:solidFill>
                <a:effectLst/>
                <a:latin typeface="Arial" panose="020B0604020202020204" pitchFamily="34" charset="0"/>
              </a:rPr>
              <a:t>RMSE</a:t>
            </a:r>
            <a:r>
              <a:rPr lang="en-US" b="0" i="0" dirty="0">
                <a:solidFill>
                  <a:srgbClr val="525252"/>
                </a:solidFill>
                <a:effectLst/>
                <a:latin typeface="Arial" panose="020B0604020202020204" pitchFamily="34" charset="0"/>
              </a:rPr>
              <a:t> (Root Mean Squared Error) is the error rate by the square root of MSE.</a:t>
            </a:r>
          </a:p>
          <a:p>
            <a:pPr algn="l">
              <a:buFont typeface="Arial" panose="020B0604020202020204" pitchFamily="34" charset="0"/>
              <a:buChar char="•"/>
            </a:pPr>
            <a:r>
              <a:rPr lang="en-US" b="1" i="0" dirty="0">
                <a:solidFill>
                  <a:srgbClr val="525252"/>
                </a:solidFill>
                <a:effectLst/>
                <a:latin typeface="Arial" panose="020B0604020202020204" pitchFamily="34" charset="0"/>
              </a:rPr>
              <a:t>R-squared</a:t>
            </a:r>
            <a:r>
              <a:rPr lang="en-US" b="0" i="0" dirty="0">
                <a:solidFill>
                  <a:srgbClr val="525252"/>
                </a:solidFill>
                <a:effectLst/>
                <a:latin typeface="Arial" panose="020B0604020202020204" pitchFamily="34" charset="0"/>
              </a:rPr>
              <a:t> (Coefficient of determination) represents the coefficient of how well the values fit compared to the original values. The value from 0 to 1 interpreted as percentages. The higher the value is, the better the model is.</a:t>
            </a:r>
          </a:p>
        </p:txBody>
      </p:sp>
    </p:spTree>
    <p:extLst>
      <p:ext uri="{BB962C8B-B14F-4D97-AF65-F5344CB8AC3E}">
        <p14:creationId xmlns:p14="http://schemas.microsoft.com/office/powerpoint/2010/main" val="3219297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DB51-1120-47D7-8146-99CFAD71CF5E}"/>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E34F8846-8456-4C9C-93AA-01D161A23AD9}"/>
              </a:ext>
            </a:extLst>
          </p:cNvPr>
          <p:cNvSpPr>
            <a:spLocks noGrp="1"/>
          </p:cNvSpPr>
          <p:nvPr>
            <p:ph type="sldNum" sz="quarter" idx="12"/>
          </p:nvPr>
        </p:nvSpPr>
        <p:spPr/>
        <p:txBody>
          <a:bodyPr/>
          <a:lstStyle/>
          <a:p>
            <a:fld id="{B6F15528-21DE-4FAA-801E-634DDDAF4B2B}" type="slidenum">
              <a:rPr lang="en-IN" smtClean="0"/>
              <a:t>51</a:t>
            </a:fld>
            <a:endParaRPr lang="en-IN"/>
          </a:p>
        </p:txBody>
      </p:sp>
      <p:pic>
        <p:nvPicPr>
          <p:cNvPr id="4" name="Picture 3">
            <a:extLst>
              <a:ext uri="{FF2B5EF4-FFF2-40B4-BE49-F238E27FC236}">
                <a16:creationId xmlns:a16="http://schemas.microsoft.com/office/drawing/2014/main" id="{3127EE99-F9D7-4357-B10D-92CE37739F95}"/>
              </a:ext>
            </a:extLst>
          </p:cNvPr>
          <p:cNvPicPr>
            <a:picLocks noChangeAspect="1"/>
          </p:cNvPicPr>
          <p:nvPr/>
        </p:nvPicPr>
        <p:blipFill>
          <a:blip r:embed="rId2"/>
          <a:stretch>
            <a:fillRect/>
          </a:stretch>
        </p:blipFill>
        <p:spPr>
          <a:xfrm>
            <a:off x="3886200" y="1524000"/>
            <a:ext cx="3743325" cy="4324350"/>
          </a:xfrm>
          <a:prstGeom prst="rect">
            <a:avLst/>
          </a:prstGeom>
        </p:spPr>
      </p:pic>
    </p:spTree>
    <p:extLst>
      <p:ext uri="{BB962C8B-B14F-4D97-AF65-F5344CB8AC3E}">
        <p14:creationId xmlns:p14="http://schemas.microsoft.com/office/powerpoint/2010/main" val="38296164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14F1C-ABEC-43B8-8C70-B7C931F7DF00}"/>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F97742CB-749E-4D44-9271-042153D7F1EA}"/>
              </a:ext>
            </a:extLst>
          </p:cNvPr>
          <p:cNvSpPr>
            <a:spLocks noGrp="1"/>
          </p:cNvSpPr>
          <p:nvPr>
            <p:ph type="sldNum" sz="quarter" idx="12"/>
          </p:nvPr>
        </p:nvSpPr>
        <p:spPr/>
        <p:txBody>
          <a:bodyPr/>
          <a:lstStyle/>
          <a:p>
            <a:fld id="{B6F15528-21DE-4FAA-801E-634DDDAF4B2B}" type="slidenum">
              <a:rPr lang="en-IN" smtClean="0"/>
              <a:t>52</a:t>
            </a:fld>
            <a:endParaRPr lang="en-IN"/>
          </a:p>
        </p:txBody>
      </p:sp>
      <p:pic>
        <p:nvPicPr>
          <p:cNvPr id="1026" name="Picture 2" descr="MAE and RMSE — Which Metric is Better? | by JJ | Human in a ...">
            <a:extLst>
              <a:ext uri="{FF2B5EF4-FFF2-40B4-BE49-F238E27FC236}">
                <a16:creationId xmlns:a16="http://schemas.microsoft.com/office/drawing/2014/main" id="{7535A51F-2DDC-4DA7-9641-232B8840C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1962150"/>
            <a:ext cx="7343775"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7025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733E0-EE61-45F6-BD4B-F6C06B8860C9}"/>
              </a:ext>
            </a:extLst>
          </p:cNvPr>
          <p:cNvSpPr>
            <a:spLocks noGrp="1"/>
          </p:cNvSpPr>
          <p:nvPr>
            <p:ph type="title"/>
          </p:nvPr>
        </p:nvSpPr>
        <p:spPr/>
        <p:txBody>
          <a:bodyPr/>
          <a:lstStyle/>
          <a:p>
            <a:r>
              <a:rPr lang="en-IN" dirty="0"/>
              <a:t>RMSE</a:t>
            </a:r>
          </a:p>
        </p:txBody>
      </p:sp>
      <p:sp>
        <p:nvSpPr>
          <p:cNvPr id="3" name="Slide Number Placeholder 2">
            <a:extLst>
              <a:ext uri="{FF2B5EF4-FFF2-40B4-BE49-F238E27FC236}">
                <a16:creationId xmlns:a16="http://schemas.microsoft.com/office/drawing/2014/main" id="{6B577989-4E1E-47DF-BA1F-A0D920B323CF}"/>
              </a:ext>
            </a:extLst>
          </p:cNvPr>
          <p:cNvSpPr>
            <a:spLocks noGrp="1"/>
          </p:cNvSpPr>
          <p:nvPr>
            <p:ph type="sldNum" sz="quarter" idx="12"/>
          </p:nvPr>
        </p:nvSpPr>
        <p:spPr/>
        <p:txBody>
          <a:bodyPr/>
          <a:lstStyle/>
          <a:p>
            <a:fld id="{B6F15528-21DE-4FAA-801E-634DDDAF4B2B}" type="slidenum">
              <a:rPr lang="en-IN" smtClean="0"/>
              <a:t>53</a:t>
            </a:fld>
            <a:endParaRPr lang="en-IN"/>
          </a:p>
        </p:txBody>
      </p:sp>
      <p:sp>
        <p:nvSpPr>
          <p:cNvPr id="4" name="TextBox 3">
            <a:extLst>
              <a:ext uri="{FF2B5EF4-FFF2-40B4-BE49-F238E27FC236}">
                <a16:creationId xmlns:a16="http://schemas.microsoft.com/office/drawing/2014/main" id="{6067D74C-BD69-4D5E-A847-5600657B8C8B}"/>
              </a:ext>
            </a:extLst>
          </p:cNvPr>
          <p:cNvSpPr txBox="1"/>
          <p:nvPr/>
        </p:nvSpPr>
        <p:spPr>
          <a:xfrm>
            <a:off x="228601" y="1600200"/>
            <a:ext cx="11658600" cy="2308324"/>
          </a:xfrm>
          <a:prstGeom prst="rect">
            <a:avLst/>
          </a:prstGeom>
          <a:noFill/>
        </p:spPr>
        <p:txBody>
          <a:bodyPr wrap="square" rtlCol="0">
            <a:spAutoFit/>
          </a:bodyPr>
          <a:lstStyle/>
          <a:p>
            <a:pPr algn="l" rtl="0"/>
            <a:r>
              <a:rPr lang="en-US" b="0" i="0" dirty="0">
                <a:solidFill>
                  <a:srgbClr val="282829"/>
                </a:solidFill>
                <a:effectLst/>
                <a:latin typeface="-apple-system"/>
              </a:rPr>
              <a:t>The RMSE is the square root of the variance of the residuals. It indicates the absolute fit of the model to the data–how close the observed data points are to the model's predicted values.</a:t>
            </a:r>
          </a:p>
          <a:p>
            <a:pPr algn="l" rtl="0"/>
            <a:r>
              <a:rPr lang="en-US" b="0" i="0" dirty="0">
                <a:solidFill>
                  <a:srgbClr val="282829"/>
                </a:solidFill>
                <a:effectLst/>
                <a:latin typeface="-apple-system"/>
              </a:rPr>
              <a:t> Based on a rule of thumb, it can be said that RMSE values between 0.2 and 0.5 show that the model can relatively predict the data accurately.</a:t>
            </a:r>
          </a:p>
          <a:p>
            <a:pPr algn="l" rtl="0"/>
            <a:r>
              <a:rPr lang="en-US" b="0" i="0" dirty="0">
                <a:solidFill>
                  <a:srgbClr val="282829"/>
                </a:solidFill>
                <a:effectLst/>
                <a:latin typeface="-apple-system"/>
              </a:rPr>
              <a:t>Whereas R-squared is a relative measure of fit, RMSE is an absolute measure of fit. In addition, Adjusted R-squared more than 0.75 is a very good value for showing accuracy. In some cases, an Adjusted R-squared of 0.4 or more is acceptable as well.</a:t>
            </a:r>
          </a:p>
          <a:p>
            <a:endParaRPr lang="en-IN" dirty="0"/>
          </a:p>
        </p:txBody>
      </p:sp>
    </p:spTree>
    <p:extLst>
      <p:ext uri="{BB962C8B-B14F-4D97-AF65-F5344CB8AC3E}">
        <p14:creationId xmlns:p14="http://schemas.microsoft.com/office/powerpoint/2010/main" val="21859172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0E617-9967-4053-9F48-359EA3074CB6}"/>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36AAB17B-A611-4761-984D-242B7C7755C9}"/>
              </a:ext>
            </a:extLst>
          </p:cNvPr>
          <p:cNvSpPr>
            <a:spLocks noGrp="1"/>
          </p:cNvSpPr>
          <p:nvPr>
            <p:ph type="sldNum" sz="quarter" idx="12"/>
          </p:nvPr>
        </p:nvSpPr>
        <p:spPr/>
        <p:txBody>
          <a:bodyPr/>
          <a:lstStyle/>
          <a:p>
            <a:fld id="{B6F15528-21DE-4FAA-801E-634DDDAF4B2B}" type="slidenum">
              <a:rPr lang="en-IN" smtClean="0"/>
              <a:t>54</a:t>
            </a:fld>
            <a:endParaRPr lang="en-IN"/>
          </a:p>
        </p:txBody>
      </p:sp>
    </p:spTree>
    <p:extLst>
      <p:ext uri="{BB962C8B-B14F-4D97-AF65-F5344CB8AC3E}">
        <p14:creationId xmlns:p14="http://schemas.microsoft.com/office/powerpoint/2010/main" val="17341640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61AFA-B0C8-468C-B746-B9F234C9CBF1}"/>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C847ED24-A03B-413A-AACE-386C6D7FCDD5}"/>
              </a:ext>
            </a:extLst>
          </p:cNvPr>
          <p:cNvSpPr>
            <a:spLocks noGrp="1"/>
          </p:cNvSpPr>
          <p:nvPr>
            <p:ph type="sldNum" sz="quarter" idx="12"/>
          </p:nvPr>
        </p:nvSpPr>
        <p:spPr/>
        <p:txBody>
          <a:bodyPr/>
          <a:lstStyle/>
          <a:p>
            <a:fld id="{B6F15528-21DE-4FAA-801E-634DDDAF4B2B}" type="slidenum">
              <a:rPr lang="en-IN" smtClean="0"/>
              <a:t>55</a:t>
            </a:fld>
            <a:endParaRPr lang="en-IN"/>
          </a:p>
        </p:txBody>
      </p:sp>
    </p:spTree>
    <p:extLst>
      <p:ext uri="{BB962C8B-B14F-4D97-AF65-F5344CB8AC3E}">
        <p14:creationId xmlns:p14="http://schemas.microsoft.com/office/powerpoint/2010/main" val="1151704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EC55C-2298-4769-8986-C938CAF52CD9}"/>
              </a:ext>
            </a:extLst>
          </p:cNvPr>
          <p:cNvSpPr>
            <a:spLocks noGrp="1"/>
          </p:cNvSpPr>
          <p:nvPr>
            <p:ph type="title"/>
          </p:nvPr>
        </p:nvSpPr>
        <p:spPr/>
        <p:txBody>
          <a:bodyPr/>
          <a:lstStyle/>
          <a:p>
            <a:r>
              <a:rPr lang="en-IN" dirty="0"/>
              <a:t>Homoscedasticity vs Heteroscedasticity</a:t>
            </a:r>
          </a:p>
        </p:txBody>
      </p:sp>
      <p:sp>
        <p:nvSpPr>
          <p:cNvPr id="3" name="Slide Number Placeholder 2">
            <a:extLst>
              <a:ext uri="{FF2B5EF4-FFF2-40B4-BE49-F238E27FC236}">
                <a16:creationId xmlns:a16="http://schemas.microsoft.com/office/drawing/2014/main" id="{E8A43BEF-670F-491B-A34D-6142E8EBEAEA}"/>
              </a:ext>
            </a:extLst>
          </p:cNvPr>
          <p:cNvSpPr>
            <a:spLocks noGrp="1"/>
          </p:cNvSpPr>
          <p:nvPr>
            <p:ph type="sldNum" sz="quarter" idx="12"/>
          </p:nvPr>
        </p:nvSpPr>
        <p:spPr/>
        <p:txBody>
          <a:bodyPr/>
          <a:lstStyle/>
          <a:p>
            <a:fld id="{B6F15528-21DE-4FAA-801E-634DDDAF4B2B}" type="slidenum">
              <a:rPr lang="en-IN" smtClean="0"/>
              <a:t>56</a:t>
            </a:fld>
            <a:endParaRPr lang="en-IN"/>
          </a:p>
        </p:txBody>
      </p:sp>
      <p:pic>
        <p:nvPicPr>
          <p:cNvPr id="4" name="Picture 3">
            <a:extLst>
              <a:ext uri="{FF2B5EF4-FFF2-40B4-BE49-F238E27FC236}">
                <a16:creationId xmlns:a16="http://schemas.microsoft.com/office/drawing/2014/main" id="{59702377-E28F-4ADB-B606-0B238B7C0A57}"/>
              </a:ext>
            </a:extLst>
          </p:cNvPr>
          <p:cNvPicPr>
            <a:picLocks noChangeAspect="1"/>
          </p:cNvPicPr>
          <p:nvPr/>
        </p:nvPicPr>
        <p:blipFill>
          <a:blip r:embed="rId2"/>
          <a:stretch>
            <a:fillRect/>
          </a:stretch>
        </p:blipFill>
        <p:spPr>
          <a:xfrm>
            <a:off x="3062287" y="2000250"/>
            <a:ext cx="6067425" cy="2857500"/>
          </a:xfrm>
          <a:prstGeom prst="rect">
            <a:avLst/>
          </a:prstGeom>
        </p:spPr>
      </p:pic>
    </p:spTree>
    <p:extLst>
      <p:ext uri="{BB962C8B-B14F-4D97-AF65-F5344CB8AC3E}">
        <p14:creationId xmlns:p14="http://schemas.microsoft.com/office/powerpoint/2010/main" val="39766421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01EEA-5276-4734-AF37-DA55AFE5544E}"/>
              </a:ext>
            </a:extLst>
          </p:cNvPr>
          <p:cNvSpPr>
            <a:spLocks noGrp="1"/>
          </p:cNvSpPr>
          <p:nvPr>
            <p:ph type="title"/>
          </p:nvPr>
        </p:nvSpPr>
        <p:spPr/>
        <p:txBody>
          <a:bodyPr/>
          <a:lstStyle/>
          <a:p>
            <a:r>
              <a:rPr lang="en-IN" dirty="0"/>
              <a:t>Homoscedasticity vs Heteroscedasticity:</a:t>
            </a:r>
          </a:p>
        </p:txBody>
      </p:sp>
      <p:sp>
        <p:nvSpPr>
          <p:cNvPr id="3" name="Slide Number Placeholder 2">
            <a:extLst>
              <a:ext uri="{FF2B5EF4-FFF2-40B4-BE49-F238E27FC236}">
                <a16:creationId xmlns:a16="http://schemas.microsoft.com/office/drawing/2014/main" id="{9877BAE1-D0E5-4565-A074-213337912820}"/>
              </a:ext>
            </a:extLst>
          </p:cNvPr>
          <p:cNvSpPr>
            <a:spLocks noGrp="1"/>
          </p:cNvSpPr>
          <p:nvPr>
            <p:ph type="sldNum" sz="quarter" idx="12"/>
          </p:nvPr>
        </p:nvSpPr>
        <p:spPr/>
        <p:txBody>
          <a:bodyPr/>
          <a:lstStyle/>
          <a:p>
            <a:fld id="{B6F15528-21DE-4FAA-801E-634DDDAF4B2B}" type="slidenum">
              <a:rPr lang="en-IN" smtClean="0"/>
              <a:t>57</a:t>
            </a:fld>
            <a:endParaRPr lang="en-IN"/>
          </a:p>
        </p:txBody>
      </p:sp>
      <p:pic>
        <p:nvPicPr>
          <p:cNvPr id="4" name="Picture 3">
            <a:extLst>
              <a:ext uri="{FF2B5EF4-FFF2-40B4-BE49-F238E27FC236}">
                <a16:creationId xmlns:a16="http://schemas.microsoft.com/office/drawing/2014/main" id="{CF05FABF-E84C-4DCE-B80B-CE938E9A0FA3}"/>
              </a:ext>
            </a:extLst>
          </p:cNvPr>
          <p:cNvPicPr>
            <a:picLocks noChangeAspect="1"/>
          </p:cNvPicPr>
          <p:nvPr/>
        </p:nvPicPr>
        <p:blipFill rotWithShape="1">
          <a:blip r:embed="rId2"/>
          <a:srcRect t="28788" b="9062"/>
          <a:stretch/>
        </p:blipFill>
        <p:spPr>
          <a:xfrm>
            <a:off x="1981200" y="1955223"/>
            <a:ext cx="8229600" cy="3835977"/>
          </a:xfrm>
          <a:prstGeom prst="rect">
            <a:avLst/>
          </a:prstGeom>
        </p:spPr>
      </p:pic>
    </p:spTree>
    <p:extLst>
      <p:ext uri="{BB962C8B-B14F-4D97-AF65-F5344CB8AC3E}">
        <p14:creationId xmlns:p14="http://schemas.microsoft.com/office/powerpoint/2010/main" val="16156390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0B887-52DA-4A15-B918-634CD0245118}"/>
              </a:ext>
            </a:extLst>
          </p:cNvPr>
          <p:cNvSpPr>
            <a:spLocks noGrp="1"/>
          </p:cNvSpPr>
          <p:nvPr>
            <p:ph type="title"/>
          </p:nvPr>
        </p:nvSpPr>
        <p:spPr/>
        <p:txBody>
          <a:bodyPr/>
          <a:lstStyle/>
          <a:p>
            <a:r>
              <a:rPr lang="en-IN" dirty="0"/>
              <a:t>Homoscedasticity vs Heteroscedasticity</a:t>
            </a:r>
          </a:p>
        </p:txBody>
      </p:sp>
      <p:sp>
        <p:nvSpPr>
          <p:cNvPr id="3" name="Slide Number Placeholder 2">
            <a:extLst>
              <a:ext uri="{FF2B5EF4-FFF2-40B4-BE49-F238E27FC236}">
                <a16:creationId xmlns:a16="http://schemas.microsoft.com/office/drawing/2014/main" id="{58148535-6EE8-4BE0-ABC4-F6B940215D0F}"/>
              </a:ext>
            </a:extLst>
          </p:cNvPr>
          <p:cNvSpPr>
            <a:spLocks noGrp="1"/>
          </p:cNvSpPr>
          <p:nvPr>
            <p:ph type="sldNum" sz="quarter" idx="12"/>
          </p:nvPr>
        </p:nvSpPr>
        <p:spPr/>
        <p:txBody>
          <a:bodyPr/>
          <a:lstStyle/>
          <a:p>
            <a:fld id="{B6F15528-21DE-4FAA-801E-634DDDAF4B2B}" type="slidenum">
              <a:rPr lang="en-IN" smtClean="0"/>
              <a:t>58</a:t>
            </a:fld>
            <a:endParaRPr lang="en-IN"/>
          </a:p>
        </p:txBody>
      </p:sp>
      <p:sp>
        <p:nvSpPr>
          <p:cNvPr id="4" name="TextBox 3">
            <a:extLst>
              <a:ext uri="{FF2B5EF4-FFF2-40B4-BE49-F238E27FC236}">
                <a16:creationId xmlns:a16="http://schemas.microsoft.com/office/drawing/2014/main" id="{5D1E3BAC-9372-421F-B251-08223271D633}"/>
              </a:ext>
            </a:extLst>
          </p:cNvPr>
          <p:cNvSpPr txBox="1"/>
          <p:nvPr/>
        </p:nvSpPr>
        <p:spPr>
          <a:xfrm>
            <a:off x="1066800" y="2286000"/>
            <a:ext cx="9672456" cy="1200329"/>
          </a:xfrm>
          <a:prstGeom prst="rect">
            <a:avLst/>
          </a:prstGeom>
          <a:noFill/>
        </p:spPr>
        <p:txBody>
          <a:bodyPr wrap="none" rtlCol="0">
            <a:spAutoFit/>
          </a:bodyPr>
          <a:lstStyle/>
          <a:p>
            <a:r>
              <a:rPr lang="en-US" dirty="0"/>
              <a:t>1. Error has zero mean</a:t>
            </a:r>
          </a:p>
          <a:p>
            <a:r>
              <a:rPr lang="en-US" dirty="0"/>
              <a:t>2. Error has constant variance(</a:t>
            </a:r>
            <a:r>
              <a:rPr lang="en-IN" b="1" dirty="0"/>
              <a:t>Homoscedasticity , the violation of this rule is Heteroscedasticity</a:t>
            </a:r>
            <a:r>
              <a:rPr lang="en-IN" dirty="0"/>
              <a:t>. )</a:t>
            </a:r>
            <a:endParaRPr lang="en-US" dirty="0"/>
          </a:p>
          <a:p>
            <a:r>
              <a:rPr lang="en-US" dirty="0"/>
              <a:t>3. Errors are uncorrelated</a:t>
            </a:r>
          </a:p>
          <a:p>
            <a:r>
              <a:rPr lang="en-US" dirty="0"/>
              <a:t>4. Errors are normally distributed</a:t>
            </a:r>
            <a:endParaRPr lang="en-IN" dirty="0"/>
          </a:p>
        </p:txBody>
      </p:sp>
    </p:spTree>
    <p:extLst>
      <p:ext uri="{BB962C8B-B14F-4D97-AF65-F5344CB8AC3E}">
        <p14:creationId xmlns:p14="http://schemas.microsoft.com/office/powerpoint/2010/main" val="18308299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p:cNvSpPr>
            <a:spLocks noGrp="1"/>
          </p:cNvSpPr>
          <p:nvPr>
            <p:ph type="subTitle" idx="1"/>
          </p:nvPr>
        </p:nvSpPr>
        <p:spPr/>
        <p:txBody>
          <a:bodyPr/>
          <a:lstStyle/>
          <a:p>
            <a:r>
              <a:rPr lang="en-IN" dirty="0">
                <a:hlinkClick r:id="rId2"/>
              </a:rPr>
              <a:t>arunkg99@gmail.com</a:t>
            </a:r>
            <a:r>
              <a:rPr lang="en-IN" dirty="0"/>
              <a:t>	</a:t>
            </a:r>
          </a:p>
        </p:txBody>
      </p:sp>
      <p:sp>
        <p:nvSpPr>
          <p:cNvPr id="12" name="Picture Placeholder 11"/>
          <p:cNvSpPr>
            <a:spLocks noGrp="1"/>
          </p:cNvSpPr>
          <p:nvPr>
            <p:ph type="pic" sz="quarter" idx="10"/>
          </p:nvPr>
        </p:nvSpPr>
        <p:spPr/>
      </p:sp>
      <p:sp>
        <p:nvSpPr>
          <p:cNvPr id="13" name="Text Placeholder 12"/>
          <p:cNvSpPr>
            <a:spLocks noGrp="1"/>
          </p:cNvSpPr>
          <p:nvPr>
            <p:ph type="body" sz="quarter" idx="11"/>
          </p:nvPr>
        </p:nvSpPr>
        <p:spPr/>
        <p:txBody>
          <a:bodyPr/>
          <a:lstStyle/>
          <a:p>
            <a:r>
              <a:rPr lang="en-IN" dirty="0"/>
              <a:t>www.doitskills.com</a:t>
            </a:r>
          </a:p>
        </p:txBody>
      </p:sp>
      <p:sp>
        <p:nvSpPr>
          <p:cNvPr id="10" name="Title 9"/>
          <p:cNvSpPr>
            <a:spLocks noGrp="1"/>
          </p:cNvSpPr>
          <p:nvPr>
            <p:ph type="title"/>
          </p:nvPr>
        </p:nvSpPr>
        <p:spPr/>
        <p:txBody>
          <a:bodyPr/>
          <a:lstStyle/>
          <a:p>
            <a:r>
              <a:rPr lang="en-IN" dirty="0"/>
              <a:t>Thank you</a:t>
            </a:r>
          </a:p>
        </p:txBody>
      </p:sp>
      <p:sp>
        <p:nvSpPr>
          <p:cNvPr id="2" name="Slide Number Placeholder 1"/>
          <p:cNvSpPr>
            <a:spLocks noGrp="1"/>
          </p:cNvSpPr>
          <p:nvPr>
            <p:ph type="sldNum" sz="quarter" idx="12"/>
          </p:nvPr>
        </p:nvSpPr>
        <p:spPr/>
        <p:txBody>
          <a:bodyPr/>
          <a:lstStyle/>
          <a:p>
            <a:fld id="{B6F15528-21DE-4FAA-801E-634DDDAF4B2B}" type="slidenum">
              <a:rPr lang="en-IN" smtClean="0"/>
              <a:t>59</a:t>
            </a:fld>
            <a:endParaRPr lang="en-IN"/>
          </a:p>
        </p:txBody>
      </p:sp>
      <p:pic>
        <p:nvPicPr>
          <p:cNvPr id="14" name="Picture Placeholder 10" descr="city skyline">
            <a:extLst>
              <a:ext uri="{FF2B5EF4-FFF2-40B4-BE49-F238E27FC236}">
                <a16:creationId xmlns:a16="http://schemas.microsoft.com/office/drawing/2014/main" id="{9D82A855-CCB0-4075-B5EE-5CC6FD176DB4}"/>
              </a:ext>
            </a:extLst>
          </p:cNvPr>
          <p:cNvPicPr>
            <a:picLocks noChangeAspect="1"/>
          </p:cNvPicPr>
          <p:nvPr/>
        </p:nvPicPr>
        <p:blipFill>
          <a:blip r:embed="rId3" cstate="print">
            <a:extLst>
              <a:ext uri="{28A0092B-C50C-407E-A947-70E740481C1C}">
                <a14:useLocalDpi xmlns:a14="http://schemas.microsoft.com/office/drawing/2010/main"/>
              </a:ext>
            </a:extLst>
          </a:blip>
          <a:srcRect l="13061" r="13061"/>
          <a:stretch>
            <a:fillRect/>
          </a:stretch>
        </p:blipFill>
        <p:spPr>
          <a:xfrm>
            <a:off x="724662" y="742395"/>
            <a:ext cx="5305661" cy="5305661"/>
          </a:xfrm>
          <a:prstGeom prst="ellipse">
            <a:avLst/>
          </a:prstGeom>
          <a:solidFill>
            <a:schemeClr val="bg2"/>
          </a:solidFill>
        </p:spPr>
      </p:pic>
    </p:spTree>
    <p:extLst>
      <p:ext uri="{BB962C8B-B14F-4D97-AF65-F5344CB8AC3E}">
        <p14:creationId xmlns:p14="http://schemas.microsoft.com/office/powerpoint/2010/main" val="3903137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IN" dirty="0"/>
              <a:t>Linear Regression – Independent </a:t>
            </a:r>
            <a:br>
              <a:rPr lang="en-IN" dirty="0"/>
            </a:br>
            <a:r>
              <a:rPr lang="en-IN" dirty="0"/>
              <a:t>and Dependent Variables</a:t>
            </a:r>
          </a:p>
        </p:txBody>
      </p:sp>
      <p:sp>
        <p:nvSpPr>
          <p:cNvPr id="3" name="Slide Number Placeholder 2"/>
          <p:cNvSpPr>
            <a:spLocks noGrp="1"/>
          </p:cNvSpPr>
          <p:nvPr>
            <p:ph type="sldNum" sz="quarter" idx="12"/>
          </p:nvPr>
        </p:nvSpPr>
        <p:spPr/>
        <p:txBody>
          <a:bodyPr/>
          <a:lstStyle/>
          <a:p>
            <a:fld id="{B6F15528-21DE-4FAA-801E-634DDDAF4B2B}" type="slidenum">
              <a:rPr lang="en-IN" smtClean="0"/>
              <a:t>6</a:t>
            </a:fld>
            <a:endParaRPr lang="en-IN"/>
          </a:p>
        </p:txBody>
      </p:sp>
      <p:sp>
        <p:nvSpPr>
          <p:cNvPr id="12" name="object 9"/>
          <p:cNvSpPr/>
          <p:nvPr/>
        </p:nvSpPr>
        <p:spPr>
          <a:xfrm>
            <a:off x="8997177" y="1524"/>
            <a:ext cx="147320" cy="578485"/>
          </a:xfrm>
          <a:custGeom>
            <a:avLst/>
            <a:gdLst/>
            <a:ahLst/>
            <a:cxnLst/>
            <a:rect l="l" t="t" r="r" b="b"/>
            <a:pathLst>
              <a:path w="147320" h="578485">
                <a:moveTo>
                  <a:pt x="0" y="578479"/>
                </a:moveTo>
                <a:lnTo>
                  <a:pt x="146821" y="578479"/>
                </a:lnTo>
                <a:lnTo>
                  <a:pt x="146821" y="0"/>
                </a:lnTo>
                <a:lnTo>
                  <a:pt x="0" y="0"/>
                </a:lnTo>
                <a:lnTo>
                  <a:pt x="0" y="578479"/>
                </a:lnTo>
                <a:close/>
              </a:path>
            </a:pathLst>
          </a:custGeom>
          <a:solidFill>
            <a:srgbClr val="FFFFFF"/>
          </a:solidFill>
        </p:spPr>
        <p:txBody>
          <a:bodyPr wrap="square" lIns="0" tIns="0" rIns="0" bIns="0" rtlCol="0"/>
          <a:lstStyle/>
          <a:p>
            <a:endParaRPr/>
          </a:p>
        </p:txBody>
      </p:sp>
      <p:grpSp>
        <p:nvGrpSpPr>
          <p:cNvPr id="24" name="Group 23"/>
          <p:cNvGrpSpPr/>
          <p:nvPr/>
        </p:nvGrpSpPr>
        <p:grpSpPr>
          <a:xfrm>
            <a:off x="3770649" y="2169313"/>
            <a:ext cx="4860594" cy="3645859"/>
            <a:chOff x="3805256" y="901379"/>
            <a:chExt cx="4860594" cy="3645859"/>
          </a:xfrm>
        </p:grpSpPr>
        <p:sp>
          <p:nvSpPr>
            <p:cNvPr id="13"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14"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15" name="object 12"/>
            <p:cNvSpPr txBox="1"/>
            <p:nvPr/>
          </p:nvSpPr>
          <p:spPr>
            <a:xfrm>
              <a:off x="5447669" y="4315463"/>
              <a:ext cx="1568450" cy="231775"/>
            </a:xfrm>
            <a:prstGeom prst="rect">
              <a:avLst/>
            </a:prstGeom>
          </p:spPr>
          <p:txBody>
            <a:bodyPr vert="horz" wrap="square" lIns="0" tIns="12700" rIns="0" bIns="0" rtlCol="0">
              <a:spAutoFit/>
            </a:bodyPr>
            <a:lstStyle/>
            <a:p>
              <a:pPr marL="12700">
                <a:lnSpc>
                  <a:spcPct val="100000"/>
                </a:lnSpc>
                <a:spcBef>
                  <a:spcPts val="100"/>
                </a:spcBef>
              </a:pPr>
              <a:r>
                <a:rPr sz="1350" b="1" spc="10" dirty="0">
                  <a:solidFill>
                    <a:srgbClr val="F07F09"/>
                  </a:solidFill>
                  <a:latin typeface="Calibri"/>
                  <a:cs typeface="Calibri"/>
                </a:rPr>
                <a:t>Independent</a:t>
              </a:r>
              <a:r>
                <a:rPr sz="1350" b="1" spc="-155" dirty="0">
                  <a:solidFill>
                    <a:srgbClr val="F07F09"/>
                  </a:solidFill>
                  <a:latin typeface="Calibri"/>
                  <a:cs typeface="Calibri"/>
                </a:rPr>
                <a:t> </a:t>
              </a:r>
              <a:r>
                <a:rPr sz="1350" b="1" spc="-15" dirty="0">
                  <a:solidFill>
                    <a:srgbClr val="F07F09"/>
                  </a:solidFill>
                  <a:latin typeface="Calibri"/>
                  <a:cs typeface="Calibri"/>
                </a:rPr>
                <a:t>Variable</a:t>
              </a:r>
              <a:endParaRPr sz="1350">
                <a:latin typeface="Calibri"/>
                <a:cs typeface="Calibri"/>
              </a:endParaRPr>
            </a:p>
          </p:txBody>
        </p:sp>
        <p:sp>
          <p:nvSpPr>
            <p:cNvPr id="16"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17"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18"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9" name="object 16"/>
            <p:cNvSpPr/>
            <p:nvPr/>
          </p:nvSpPr>
          <p:spPr>
            <a:xfrm>
              <a:off x="5734050" y="2495550"/>
              <a:ext cx="0" cy="1560195"/>
            </a:xfrm>
            <a:custGeom>
              <a:avLst/>
              <a:gdLst/>
              <a:ahLst/>
              <a:cxnLst/>
              <a:rect l="l" t="t" r="r" b="b"/>
              <a:pathLst>
                <a:path h="1560195">
                  <a:moveTo>
                    <a:pt x="0" y="1559862"/>
                  </a:moveTo>
                  <a:lnTo>
                    <a:pt x="0" y="0"/>
                  </a:lnTo>
                </a:path>
              </a:pathLst>
            </a:custGeom>
            <a:ln w="28574">
              <a:solidFill>
                <a:srgbClr val="000000"/>
              </a:solidFill>
              <a:prstDash val="lgDash"/>
            </a:ln>
          </p:spPr>
          <p:txBody>
            <a:bodyPr wrap="square" lIns="0" tIns="0" rIns="0" bIns="0" rtlCol="0"/>
            <a:lstStyle/>
            <a:p>
              <a:endParaRPr/>
            </a:p>
          </p:txBody>
        </p:sp>
        <p:sp>
          <p:nvSpPr>
            <p:cNvPr id="20" name="object 17"/>
            <p:cNvSpPr/>
            <p:nvPr/>
          </p:nvSpPr>
          <p:spPr>
            <a:xfrm>
              <a:off x="4095750" y="2495550"/>
              <a:ext cx="1638300" cy="0"/>
            </a:xfrm>
            <a:custGeom>
              <a:avLst/>
              <a:gdLst/>
              <a:ahLst/>
              <a:cxnLst/>
              <a:rect l="l" t="t" r="r" b="b"/>
              <a:pathLst>
                <a:path w="1638300">
                  <a:moveTo>
                    <a:pt x="0" y="0"/>
                  </a:moveTo>
                  <a:lnTo>
                    <a:pt x="1638299" y="0"/>
                  </a:lnTo>
                </a:path>
              </a:pathLst>
            </a:custGeom>
            <a:ln w="28574">
              <a:solidFill>
                <a:srgbClr val="000000"/>
              </a:solidFill>
              <a:prstDash val="lgDash"/>
            </a:ln>
          </p:spPr>
          <p:txBody>
            <a:bodyPr wrap="square" lIns="0" tIns="0" rIns="0" bIns="0" rtlCol="0"/>
            <a:lstStyle/>
            <a:p>
              <a:endParaRPr/>
            </a:p>
          </p:txBody>
        </p:sp>
        <p:sp>
          <p:nvSpPr>
            <p:cNvPr id="21" name="object 18"/>
            <p:cNvSpPr/>
            <p:nvPr/>
          </p:nvSpPr>
          <p:spPr>
            <a:xfrm>
              <a:off x="4095750" y="1747784"/>
              <a:ext cx="2857500" cy="1790700"/>
            </a:xfrm>
            <a:custGeom>
              <a:avLst/>
              <a:gdLst/>
              <a:ahLst/>
              <a:cxnLst/>
              <a:rect l="l" t="t" r="r" b="b"/>
              <a:pathLst>
                <a:path w="2857500" h="1790700">
                  <a:moveTo>
                    <a:pt x="0" y="1790562"/>
                  </a:moveTo>
                  <a:lnTo>
                    <a:pt x="2857499" y="0"/>
                  </a:lnTo>
                </a:path>
              </a:pathLst>
            </a:custGeom>
            <a:ln w="28574">
              <a:solidFill>
                <a:srgbClr val="000000"/>
              </a:solidFill>
              <a:prstDash val="lgDash"/>
            </a:ln>
          </p:spPr>
          <p:txBody>
            <a:bodyPr wrap="square" lIns="0" tIns="0" rIns="0" bIns="0" rtlCol="0"/>
            <a:lstStyle/>
            <a:p>
              <a:endParaRPr/>
            </a:p>
          </p:txBody>
        </p:sp>
        <p:sp>
          <p:nvSpPr>
            <p:cNvPr id="22" name="object 19"/>
            <p:cNvSpPr txBox="1"/>
            <p:nvPr/>
          </p:nvSpPr>
          <p:spPr>
            <a:xfrm>
              <a:off x="7049140" y="1543364"/>
              <a:ext cx="360045" cy="231775"/>
            </a:xfrm>
            <a:prstGeom prst="rect">
              <a:avLst/>
            </a:prstGeom>
          </p:spPr>
          <p:txBody>
            <a:bodyPr vert="horz" wrap="square" lIns="0" tIns="12700" rIns="0" bIns="0" rtlCol="0">
              <a:spAutoFit/>
            </a:bodyPr>
            <a:lstStyle/>
            <a:p>
              <a:pPr marL="12700">
                <a:lnSpc>
                  <a:spcPct val="100000"/>
                </a:lnSpc>
                <a:spcBef>
                  <a:spcPts val="100"/>
                </a:spcBef>
              </a:pPr>
              <a:r>
                <a:rPr sz="1350" spc="-229" dirty="0">
                  <a:solidFill>
                    <a:srgbClr val="00AFF0"/>
                  </a:solidFill>
                  <a:latin typeface="Arial Black"/>
                  <a:cs typeface="Arial Black"/>
                </a:rPr>
                <a:t>L</a:t>
              </a:r>
              <a:r>
                <a:rPr sz="1350" spc="-80" dirty="0">
                  <a:solidFill>
                    <a:srgbClr val="00AFF0"/>
                  </a:solidFill>
                  <a:latin typeface="Arial Black"/>
                  <a:cs typeface="Arial Black"/>
                </a:rPr>
                <a:t>i</a:t>
              </a:r>
              <a:r>
                <a:rPr sz="1350" spc="-85" dirty="0">
                  <a:solidFill>
                    <a:srgbClr val="00AFF0"/>
                  </a:solidFill>
                  <a:latin typeface="Arial Black"/>
                  <a:cs typeface="Arial Black"/>
                </a:rPr>
                <a:t>n</a:t>
              </a:r>
              <a:r>
                <a:rPr sz="1350" spc="-145" dirty="0">
                  <a:solidFill>
                    <a:srgbClr val="00AFF0"/>
                  </a:solidFill>
                  <a:latin typeface="Arial Black"/>
                  <a:cs typeface="Arial Black"/>
                </a:rPr>
                <a:t>e</a:t>
              </a:r>
              <a:endParaRPr sz="1350">
                <a:latin typeface="Arial Black"/>
                <a:cs typeface="Arial Black"/>
              </a:endParaRPr>
            </a:p>
          </p:txBody>
        </p:sp>
      </p:grpSp>
    </p:spTree>
    <p:extLst>
      <p:ext uri="{BB962C8B-B14F-4D97-AF65-F5344CB8AC3E}">
        <p14:creationId xmlns:p14="http://schemas.microsoft.com/office/powerpoint/2010/main" val="15482091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3F6279-FBD4-40B1-BDB5-CE70A332F82C}"/>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0B749B36-8A17-4A9F-B89F-7B4508CD1F39}"/>
              </a:ext>
            </a:extLst>
          </p:cNvPr>
          <p:cNvSpPr>
            <a:spLocks noGrp="1"/>
          </p:cNvSpPr>
          <p:nvPr>
            <p:ph type="sldNum" sz="quarter" idx="12"/>
          </p:nvPr>
        </p:nvSpPr>
        <p:spPr/>
        <p:txBody>
          <a:bodyPr/>
          <a:lstStyle/>
          <a:p>
            <a:fld id="{B6F15528-21DE-4FAA-801E-634DDDAF4B2B}" type="slidenum">
              <a:rPr lang="en-IN" smtClean="0"/>
              <a:t>60</a:t>
            </a:fld>
            <a:endParaRPr lang="en-IN"/>
          </a:p>
        </p:txBody>
      </p:sp>
      <p:pic>
        <p:nvPicPr>
          <p:cNvPr id="6" name="Picture 5">
            <a:extLst>
              <a:ext uri="{FF2B5EF4-FFF2-40B4-BE49-F238E27FC236}">
                <a16:creationId xmlns:a16="http://schemas.microsoft.com/office/drawing/2014/main" id="{6EE826CA-E3B0-439A-B10B-452BE4A4FCA3}"/>
              </a:ext>
            </a:extLst>
          </p:cNvPr>
          <p:cNvPicPr>
            <a:picLocks noChangeAspect="1"/>
          </p:cNvPicPr>
          <p:nvPr/>
        </p:nvPicPr>
        <p:blipFill>
          <a:blip r:embed="rId3"/>
          <a:stretch>
            <a:fillRect/>
          </a:stretch>
        </p:blipFill>
        <p:spPr>
          <a:xfrm>
            <a:off x="0" y="215194"/>
            <a:ext cx="12192000" cy="6427611"/>
          </a:xfrm>
          <a:prstGeom prst="rect">
            <a:avLst/>
          </a:prstGeom>
        </p:spPr>
      </p:pic>
    </p:spTree>
    <p:extLst>
      <p:ext uri="{BB962C8B-B14F-4D97-AF65-F5344CB8AC3E}">
        <p14:creationId xmlns:p14="http://schemas.microsoft.com/office/powerpoint/2010/main" val="4721509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D27E59-1777-4D7E-90EC-F80FBA996C5F}"/>
              </a:ext>
            </a:extLst>
          </p:cNvPr>
          <p:cNvSpPr>
            <a:spLocks noGrp="1"/>
          </p:cNvSpPr>
          <p:nvPr>
            <p:ph type="sldNum" sz="quarter" idx="12"/>
          </p:nvPr>
        </p:nvSpPr>
        <p:spPr/>
        <p:txBody>
          <a:bodyPr/>
          <a:lstStyle/>
          <a:p>
            <a:fld id="{B6F15528-21DE-4FAA-801E-634DDDAF4B2B}" type="slidenum">
              <a:rPr lang="en-IN" smtClean="0"/>
              <a:t>61</a:t>
            </a:fld>
            <a:endParaRPr lang="en-IN"/>
          </a:p>
        </p:txBody>
      </p:sp>
      <p:pic>
        <p:nvPicPr>
          <p:cNvPr id="5" name="Picture 4">
            <a:extLst>
              <a:ext uri="{FF2B5EF4-FFF2-40B4-BE49-F238E27FC236}">
                <a16:creationId xmlns:a16="http://schemas.microsoft.com/office/drawing/2014/main" id="{4C7A53B1-C0E9-4C49-91EF-B319874839CA}"/>
              </a:ext>
            </a:extLst>
          </p:cNvPr>
          <p:cNvPicPr>
            <a:picLocks noChangeAspect="1"/>
          </p:cNvPicPr>
          <p:nvPr/>
        </p:nvPicPr>
        <p:blipFill>
          <a:blip r:embed="rId2"/>
          <a:stretch>
            <a:fillRect/>
          </a:stretch>
        </p:blipFill>
        <p:spPr>
          <a:xfrm>
            <a:off x="157162" y="161925"/>
            <a:ext cx="11877675" cy="6534150"/>
          </a:xfrm>
          <a:prstGeom prst="rect">
            <a:avLst/>
          </a:prstGeom>
        </p:spPr>
      </p:pic>
    </p:spTree>
    <p:extLst>
      <p:ext uri="{BB962C8B-B14F-4D97-AF65-F5344CB8AC3E}">
        <p14:creationId xmlns:p14="http://schemas.microsoft.com/office/powerpoint/2010/main" val="24360168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19161-3FE0-49AC-8FF4-90909300C7E6}"/>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8F6FD5C4-BF0C-443C-8A44-31145B54F22B}"/>
              </a:ext>
            </a:extLst>
          </p:cNvPr>
          <p:cNvSpPr>
            <a:spLocks noGrp="1"/>
          </p:cNvSpPr>
          <p:nvPr>
            <p:ph type="sldNum" sz="quarter" idx="12"/>
          </p:nvPr>
        </p:nvSpPr>
        <p:spPr/>
        <p:txBody>
          <a:bodyPr/>
          <a:lstStyle/>
          <a:p>
            <a:fld id="{B6F15528-21DE-4FAA-801E-634DDDAF4B2B}" type="slidenum">
              <a:rPr lang="en-IN" smtClean="0"/>
              <a:t>62</a:t>
            </a:fld>
            <a:endParaRPr lang="en-IN"/>
          </a:p>
        </p:txBody>
      </p:sp>
      <p:pic>
        <p:nvPicPr>
          <p:cNvPr id="5" name="Picture 4">
            <a:extLst>
              <a:ext uri="{FF2B5EF4-FFF2-40B4-BE49-F238E27FC236}">
                <a16:creationId xmlns:a16="http://schemas.microsoft.com/office/drawing/2014/main" id="{43454B70-03BA-4A9B-AECE-C21261B872AC}"/>
              </a:ext>
            </a:extLst>
          </p:cNvPr>
          <p:cNvPicPr>
            <a:picLocks noChangeAspect="1"/>
          </p:cNvPicPr>
          <p:nvPr/>
        </p:nvPicPr>
        <p:blipFill>
          <a:blip r:embed="rId2"/>
          <a:stretch>
            <a:fillRect/>
          </a:stretch>
        </p:blipFill>
        <p:spPr>
          <a:xfrm>
            <a:off x="204787" y="976312"/>
            <a:ext cx="11782425" cy="4905375"/>
          </a:xfrm>
          <a:prstGeom prst="rect">
            <a:avLst/>
          </a:prstGeom>
        </p:spPr>
      </p:pic>
    </p:spTree>
    <p:extLst>
      <p:ext uri="{BB962C8B-B14F-4D97-AF65-F5344CB8AC3E}">
        <p14:creationId xmlns:p14="http://schemas.microsoft.com/office/powerpoint/2010/main" val="129460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11D14-C45B-4615-9FCF-5A12D62EF249}"/>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CECB57FD-1C4D-42FD-8038-5E41A296B462}"/>
              </a:ext>
            </a:extLst>
          </p:cNvPr>
          <p:cNvSpPr>
            <a:spLocks noGrp="1"/>
          </p:cNvSpPr>
          <p:nvPr>
            <p:ph type="sldNum" sz="quarter" idx="12"/>
          </p:nvPr>
        </p:nvSpPr>
        <p:spPr/>
        <p:txBody>
          <a:bodyPr/>
          <a:lstStyle/>
          <a:p>
            <a:fld id="{B6F15528-21DE-4FAA-801E-634DDDAF4B2B}" type="slidenum">
              <a:rPr lang="en-IN" smtClean="0"/>
              <a:t>63</a:t>
            </a:fld>
            <a:endParaRPr lang="en-IN"/>
          </a:p>
        </p:txBody>
      </p:sp>
      <p:pic>
        <p:nvPicPr>
          <p:cNvPr id="5" name="Picture 4">
            <a:extLst>
              <a:ext uri="{FF2B5EF4-FFF2-40B4-BE49-F238E27FC236}">
                <a16:creationId xmlns:a16="http://schemas.microsoft.com/office/drawing/2014/main" id="{9AC3B7E7-6CBE-4953-899C-3EE7D4B09AC8}"/>
              </a:ext>
            </a:extLst>
          </p:cNvPr>
          <p:cNvPicPr>
            <a:picLocks noChangeAspect="1"/>
          </p:cNvPicPr>
          <p:nvPr/>
        </p:nvPicPr>
        <p:blipFill>
          <a:blip r:embed="rId2"/>
          <a:stretch>
            <a:fillRect/>
          </a:stretch>
        </p:blipFill>
        <p:spPr>
          <a:xfrm>
            <a:off x="166687" y="261937"/>
            <a:ext cx="11858625" cy="6334125"/>
          </a:xfrm>
          <a:prstGeom prst="rect">
            <a:avLst/>
          </a:prstGeom>
        </p:spPr>
      </p:pic>
    </p:spTree>
    <p:extLst>
      <p:ext uri="{BB962C8B-B14F-4D97-AF65-F5344CB8AC3E}">
        <p14:creationId xmlns:p14="http://schemas.microsoft.com/office/powerpoint/2010/main" val="614113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E623-99CF-4D6F-A854-FC395CBA7C4C}"/>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EFCCFEB5-1FBE-4DC7-8093-60BD8CAB939A}"/>
              </a:ext>
            </a:extLst>
          </p:cNvPr>
          <p:cNvSpPr>
            <a:spLocks noGrp="1"/>
          </p:cNvSpPr>
          <p:nvPr>
            <p:ph type="sldNum" sz="quarter" idx="12"/>
          </p:nvPr>
        </p:nvSpPr>
        <p:spPr/>
        <p:txBody>
          <a:bodyPr/>
          <a:lstStyle/>
          <a:p>
            <a:fld id="{B6F15528-21DE-4FAA-801E-634DDDAF4B2B}" type="slidenum">
              <a:rPr lang="en-IN" smtClean="0"/>
              <a:t>64</a:t>
            </a:fld>
            <a:endParaRPr lang="en-IN"/>
          </a:p>
        </p:txBody>
      </p:sp>
      <p:pic>
        <p:nvPicPr>
          <p:cNvPr id="5" name="Picture 4">
            <a:extLst>
              <a:ext uri="{FF2B5EF4-FFF2-40B4-BE49-F238E27FC236}">
                <a16:creationId xmlns:a16="http://schemas.microsoft.com/office/drawing/2014/main" id="{EEFC23A9-9F38-4B9F-96C4-62153A7E476D}"/>
              </a:ext>
            </a:extLst>
          </p:cNvPr>
          <p:cNvPicPr>
            <a:picLocks noChangeAspect="1"/>
          </p:cNvPicPr>
          <p:nvPr/>
        </p:nvPicPr>
        <p:blipFill>
          <a:blip r:embed="rId2"/>
          <a:stretch>
            <a:fillRect/>
          </a:stretch>
        </p:blipFill>
        <p:spPr>
          <a:xfrm>
            <a:off x="157162" y="157162"/>
            <a:ext cx="11877675" cy="6543675"/>
          </a:xfrm>
          <a:prstGeom prst="rect">
            <a:avLst/>
          </a:prstGeom>
        </p:spPr>
      </p:pic>
    </p:spTree>
    <p:extLst>
      <p:ext uri="{BB962C8B-B14F-4D97-AF65-F5344CB8AC3E}">
        <p14:creationId xmlns:p14="http://schemas.microsoft.com/office/powerpoint/2010/main" val="6406977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CF245-5314-4B0D-840F-BE47619B13A4}"/>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706D141B-2C1F-47F6-AE53-466DE1831004}"/>
              </a:ext>
            </a:extLst>
          </p:cNvPr>
          <p:cNvSpPr>
            <a:spLocks noGrp="1"/>
          </p:cNvSpPr>
          <p:nvPr>
            <p:ph type="sldNum" sz="quarter" idx="12"/>
          </p:nvPr>
        </p:nvSpPr>
        <p:spPr/>
        <p:txBody>
          <a:bodyPr/>
          <a:lstStyle/>
          <a:p>
            <a:fld id="{B6F15528-21DE-4FAA-801E-634DDDAF4B2B}" type="slidenum">
              <a:rPr lang="en-IN" smtClean="0"/>
              <a:t>65</a:t>
            </a:fld>
            <a:endParaRPr lang="en-IN"/>
          </a:p>
        </p:txBody>
      </p:sp>
      <p:pic>
        <p:nvPicPr>
          <p:cNvPr id="5" name="Picture 4">
            <a:extLst>
              <a:ext uri="{FF2B5EF4-FFF2-40B4-BE49-F238E27FC236}">
                <a16:creationId xmlns:a16="http://schemas.microsoft.com/office/drawing/2014/main" id="{0512781C-A6E3-4105-AD70-CBFA116F9FA8}"/>
              </a:ext>
            </a:extLst>
          </p:cNvPr>
          <p:cNvPicPr>
            <a:picLocks noChangeAspect="1"/>
          </p:cNvPicPr>
          <p:nvPr/>
        </p:nvPicPr>
        <p:blipFill>
          <a:blip r:embed="rId2"/>
          <a:stretch>
            <a:fillRect/>
          </a:stretch>
        </p:blipFill>
        <p:spPr>
          <a:xfrm>
            <a:off x="0" y="600370"/>
            <a:ext cx="12192000" cy="5657259"/>
          </a:xfrm>
          <a:prstGeom prst="rect">
            <a:avLst/>
          </a:prstGeom>
        </p:spPr>
      </p:pic>
    </p:spTree>
    <p:extLst>
      <p:ext uri="{BB962C8B-B14F-4D97-AF65-F5344CB8AC3E}">
        <p14:creationId xmlns:p14="http://schemas.microsoft.com/office/powerpoint/2010/main" val="14990014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ACE25-CC07-4992-8B28-146A60CFEBE1}"/>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5B0BF530-613D-411B-9765-2E38A3A5EA82}"/>
              </a:ext>
            </a:extLst>
          </p:cNvPr>
          <p:cNvSpPr>
            <a:spLocks noGrp="1"/>
          </p:cNvSpPr>
          <p:nvPr>
            <p:ph type="sldNum" sz="quarter" idx="12"/>
          </p:nvPr>
        </p:nvSpPr>
        <p:spPr/>
        <p:txBody>
          <a:bodyPr/>
          <a:lstStyle/>
          <a:p>
            <a:fld id="{B6F15528-21DE-4FAA-801E-634DDDAF4B2B}" type="slidenum">
              <a:rPr lang="en-IN" smtClean="0"/>
              <a:t>66</a:t>
            </a:fld>
            <a:endParaRPr lang="en-IN"/>
          </a:p>
        </p:txBody>
      </p:sp>
      <p:pic>
        <p:nvPicPr>
          <p:cNvPr id="5" name="Picture 4">
            <a:extLst>
              <a:ext uri="{FF2B5EF4-FFF2-40B4-BE49-F238E27FC236}">
                <a16:creationId xmlns:a16="http://schemas.microsoft.com/office/drawing/2014/main" id="{844B7765-9AA6-476F-B347-E296BA5EAB95}"/>
              </a:ext>
            </a:extLst>
          </p:cNvPr>
          <p:cNvPicPr>
            <a:picLocks noChangeAspect="1"/>
          </p:cNvPicPr>
          <p:nvPr/>
        </p:nvPicPr>
        <p:blipFill>
          <a:blip r:embed="rId2"/>
          <a:stretch>
            <a:fillRect/>
          </a:stretch>
        </p:blipFill>
        <p:spPr>
          <a:xfrm>
            <a:off x="0" y="490488"/>
            <a:ext cx="12192000" cy="5877024"/>
          </a:xfrm>
          <a:prstGeom prst="rect">
            <a:avLst/>
          </a:prstGeom>
        </p:spPr>
      </p:pic>
    </p:spTree>
    <p:extLst>
      <p:ext uri="{BB962C8B-B14F-4D97-AF65-F5344CB8AC3E}">
        <p14:creationId xmlns:p14="http://schemas.microsoft.com/office/powerpoint/2010/main" val="24062697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59F03-044F-46EA-A0C3-337CB71D674C}"/>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DC01DDA4-0F40-4E85-ACCE-5D7FC178211E}"/>
              </a:ext>
            </a:extLst>
          </p:cNvPr>
          <p:cNvSpPr>
            <a:spLocks noGrp="1"/>
          </p:cNvSpPr>
          <p:nvPr>
            <p:ph type="sldNum" sz="quarter" idx="12"/>
          </p:nvPr>
        </p:nvSpPr>
        <p:spPr/>
        <p:txBody>
          <a:bodyPr/>
          <a:lstStyle/>
          <a:p>
            <a:fld id="{B6F15528-21DE-4FAA-801E-634DDDAF4B2B}" type="slidenum">
              <a:rPr lang="en-IN" smtClean="0"/>
              <a:t>67</a:t>
            </a:fld>
            <a:endParaRPr lang="en-IN"/>
          </a:p>
        </p:txBody>
      </p:sp>
      <p:pic>
        <p:nvPicPr>
          <p:cNvPr id="5" name="Picture 4">
            <a:extLst>
              <a:ext uri="{FF2B5EF4-FFF2-40B4-BE49-F238E27FC236}">
                <a16:creationId xmlns:a16="http://schemas.microsoft.com/office/drawing/2014/main" id="{F8DAC9F6-D426-46BF-BE1A-F9750424A1F2}"/>
              </a:ext>
            </a:extLst>
          </p:cNvPr>
          <p:cNvPicPr>
            <a:picLocks noChangeAspect="1"/>
          </p:cNvPicPr>
          <p:nvPr/>
        </p:nvPicPr>
        <p:blipFill>
          <a:blip r:embed="rId2"/>
          <a:stretch>
            <a:fillRect/>
          </a:stretch>
        </p:blipFill>
        <p:spPr>
          <a:xfrm>
            <a:off x="0" y="226136"/>
            <a:ext cx="12192000" cy="6405727"/>
          </a:xfrm>
          <a:prstGeom prst="rect">
            <a:avLst/>
          </a:prstGeom>
        </p:spPr>
      </p:pic>
    </p:spTree>
    <p:extLst>
      <p:ext uri="{BB962C8B-B14F-4D97-AF65-F5344CB8AC3E}">
        <p14:creationId xmlns:p14="http://schemas.microsoft.com/office/powerpoint/2010/main" val="3988322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F95E6-BB87-4783-8011-F872F8BDE2B4}"/>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086B8192-3084-4CB5-9981-4C61564B9301}"/>
              </a:ext>
            </a:extLst>
          </p:cNvPr>
          <p:cNvSpPr>
            <a:spLocks noGrp="1"/>
          </p:cNvSpPr>
          <p:nvPr>
            <p:ph type="sldNum" sz="quarter" idx="12"/>
          </p:nvPr>
        </p:nvSpPr>
        <p:spPr/>
        <p:txBody>
          <a:bodyPr/>
          <a:lstStyle/>
          <a:p>
            <a:fld id="{B6F15528-21DE-4FAA-801E-634DDDAF4B2B}" type="slidenum">
              <a:rPr lang="en-IN" smtClean="0"/>
              <a:t>68</a:t>
            </a:fld>
            <a:endParaRPr lang="en-IN"/>
          </a:p>
        </p:txBody>
      </p:sp>
      <p:pic>
        <p:nvPicPr>
          <p:cNvPr id="5" name="Picture 4">
            <a:extLst>
              <a:ext uri="{FF2B5EF4-FFF2-40B4-BE49-F238E27FC236}">
                <a16:creationId xmlns:a16="http://schemas.microsoft.com/office/drawing/2014/main" id="{50DA1B4E-09FD-4C9D-9306-76999917CA6E}"/>
              </a:ext>
            </a:extLst>
          </p:cNvPr>
          <p:cNvPicPr>
            <a:picLocks noChangeAspect="1"/>
          </p:cNvPicPr>
          <p:nvPr/>
        </p:nvPicPr>
        <p:blipFill>
          <a:blip r:embed="rId2"/>
          <a:stretch>
            <a:fillRect/>
          </a:stretch>
        </p:blipFill>
        <p:spPr>
          <a:xfrm>
            <a:off x="0" y="66183"/>
            <a:ext cx="12192000" cy="6725634"/>
          </a:xfrm>
          <a:prstGeom prst="rect">
            <a:avLst/>
          </a:prstGeom>
        </p:spPr>
      </p:pic>
    </p:spTree>
    <p:extLst>
      <p:ext uri="{BB962C8B-B14F-4D97-AF65-F5344CB8AC3E}">
        <p14:creationId xmlns:p14="http://schemas.microsoft.com/office/powerpoint/2010/main" val="352911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4F47-9D4D-4BA4-8F4F-AD53E683B395}"/>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CCFAA153-E23C-43F5-9E9F-50D309BBDD58}"/>
              </a:ext>
            </a:extLst>
          </p:cNvPr>
          <p:cNvSpPr>
            <a:spLocks noGrp="1"/>
          </p:cNvSpPr>
          <p:nvPr>
            <p:ph type="sldNum" sz="quarter" idx="12"/>
          </p:nvPr>
        </p:nvSpPr>
        <p:spPr/>
        <p:txBody>
          <a:bodyPr/>
          <a:lstStyle/>
          <a:p>
            <a:fld id="{B6F15528-21DE-4FAA-801E-634DDDAF4B2B}" type="slidenum">
              <a:rPr lang="en-IN" smtClean="0"/>
              <a:t>69</a:t>
            </a:fld>
            <a:endParaRPr lang="en-IN"/>
          </a:p>
        </p:txBody>
      </p:sp>
      <p:pic>
        <p:nvPicPr>
          <p:cNvPr id="5" name="Picture 4">
            <a:extLst>
              <a:ext uri="{FF2B5EF4-FFF2-40B4-BE49-F238E27FC236}">
                <a16:creationId xmlns:a16="http://schemas.microsoft.com/office/drawing/2014/main" id="{5B646573-6024-4002-B041-06201F245376}"/>
              </a:ext>
            </a:extLst>
          </p:cNvPr>
          <p:cNvPicPr>
            <a:picLocks noChangeAspect="1"/>
          </p:cNvPicPr>
          <p:nvPr/>
        </p:nvPicPr>
        <p:blipFill>
          <a:blip r:embed="rId2"/>
          <a:stretch>
            <a:fillRect/>
          </a:stretch>
        </p:blipFill>
        <p:spPr>
          <a:xfrm>
            <a:off x="0" y="89544"/>
            <a:ext cx="12192000" cy="6678912"/>
          </a:xfrm>
          <a:prstGeom prst="rect">
            <a:avLst/>
          </a:prstGeom>
        </p:spPr>
      </p:pic>
    </p:spTree>
    <p:extLst>
      <p:ext uri="{BB962C8B-B14F-4D97-AF65-F5344CB8AC3E}">
        <p14:creationId xmlns:p14="http://schemas.microsoft.com/office/powerpoint/2010/main" val="3503296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IN" dirty="0"/>
              <a:t>Linear Regression – Independent </a:t>
            </a:r>
            <a:br>
              <a:rPr lang="en-IN" dirty="0"/>
            </a:br>
            <a:r>
              <a:rPr lang="en-IN" dirty="0"/>
              <a:t>and Dependent Variables</a:t>
            </a:r>
          </a:p>
        </p:txBody>
      </p:sp>
      <p:sp>
        <p:nvSpPr>
          <p:cNvPr id="3" name="Slide Number Placeholder 2"/>
          <p:cNvSpPr>
            <a:spLocks noGrp="1"/>
          </p:cNvSpPr>
          <p:nvPr>
            <p:ph type="sldNum" sz="quarter" idx="12"/>
          </p:nvPr>
        </p:nvSpPr>
        <p:spPr/>
        <p:txBody>
          <a:bodyPr/>
          <a:lstStyle/>
          <a:p>
            <a:fld id="{B6F15528-21DE-4FAA-801E-634DDDAF4B2B}" type="slidenum">
              <a:rPr lang="en-IN" smtClean="0"/>
              <a:t>7</a:t>
            </a:fld>
            <a:endParaRPr lang="en-IN"/>
          </a:p>
        </p:txBody>
      </p:sp>
      <p:sp>
        <p:nvSpPr>
          <p:cNvPr id="12" name="object 9"/>
          <p:cNvSpPr/>
          <p:nvPr/>
        </p:nvSpPr>
        <p:spPr>
          <a:xfrm>
            <a:off x="8997177" y="1524"/>
            <a:ext cx="147320" cy="578485"/>
          </a:xfrm>
          <a:custGeom>
            <a:avLst/>
            <a:gdLst/>
            <a:ahLst/>
            <a:cxnLst/>
            <a:rect l="l" t="t" r="r" b="b"/>
            <a:pathLst>
              <a:path w="147320" h="578485">
                <a:moveTo>
                  <a:pt x="0" y="578479"/>
                </a:moveTo>
                <a:lnTo>
                  <a:pt x="146821" y="578479"/>
                </a:lnTo>
                <a:lnTo>
                  <a:pt x="146821" y="0"/>
                </a:lnTo>
                <a:lnTo>
                  <a:pt x="0" y="0"/>
                </a:lnTo>
                <a:lnTo>
                  <a:pt x="0" y="578479"/>
                </a:lnTo>
                <a:close/>
              </a:path>
            </a:pathLst>
          </a:custGeom>
          <a:solidFill>
            <a:srgbClr val="FFFFFF"/>
          </a:solidFill>
        </p:spPr>
        <p:txBody>
          <a:bodyPr wrap="square" lIns="0" tIns="0" rIns="0" bIns="0" rtlCol="0"/>
          <a:lstStyle/>
          <a:p>
            <a:endParaRPr/>
          </a:p>
        </p:txBody>
      </p:sp>
      <p:graphicFrame>
        <p:nvGraphicFramePr>
          <p:cNvPr id="23" name="Chart 22">
            <a:extLst>
              <a:ext uri="{FF2B5EF4-FFF2-40B4-BE49-F238E27FC236}">
                <a16:creationId xmlns:a16="http://schemas.microsoft.com/office/drawing/2014/main" id="{47B85DC4-5B9A-4FD3-979E-87498889FC14}"/>
              </a:ext>
            </a:extLst>
          </p:cNvPr>
          <p:cNvGraphicFramePr>
            <a:graphicFrameLocks/>
          </p:cNvGraphicFramePr>
          <p:nvPr>
            <p:extLst>
              <p:ext uri="{D42A27DB-BD31-4B8C-83A1-F6EECF244321}">
                <p14:modId xmlns:p14="http://schemas.microsoft.com/office/powerpoint/2010/main" val="2547437363"/>
              </p:ext>
            </p:extLst>
          </p:nvPr>
        </p:nvGraphicFramePr>
        <p:xfrm>
          <a:off x="5486400" y="1981200"/>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a:extLst>
              <a:ext uri="{FF2B5EF4-FFF2-40B4-BE49-F238E27FC236}">
                <a16:creationId xmlns:a16="http://schemas.microsoft.com/office/drawing/2014/main" id="{CBEA616D-466A-448B-8FDF-4644BB7BAB40}"/>
              </a:ext>
            </a:extLst>
          </p:cNvPr>
          <p:cNvPicPr>
            <a:picLocks noChangeAspect="1"/>
          </p:cNvPicPr>
          <p:nvPr/>
        </p:nvPicPr>
        <p:blipFill>
          <a:blip r:embed="rId4"/>
          <a:stretch>
            <a:fillRect/>
          </a:stretch>
        </p:blipFill>
        <p:spPr>
          <a:xfrm>
            <a:off x="2514600" y="1981200"/>
            <a:ext cx="1828800" cy="3189514"/>
          </a:xfrm>
          <a:prstGeom prst="rect">
            <a:avLst/>
          </a:prstGeom>
        </p:spPr>
      </p:pic>
    </p:spTree>
    <p:extLst>
      <p:ext uri="{BB962C8B-B14F-4D97-AF65-F5344CB8AC3E}">
        <p14:creationId xmlns:p14="http://schemas.microsoft.com/office/powerpoint/2010/main" val="16485826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3FA10-2B67-4BFA-9A04-786C40522ED5}"/>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38D26E5C-CD43-4147-8E8B-ED8DED017017}"/>
              </a:ext>
            </a:extLst>
          </p:cNvPr>
          <p:cNvSpPr>
            <a:spLocks noGrp="1"/>
          </p:cNvSpPr>
          <p:nvPr>
            <p:ph type="sldNum" sz="quarter" idx="12"/>
          </p:nvPr>
        </p:nvSpPr>
        <p:spPr/>
        <p:txBody>
          <a:bodyPr/>
          <a:lstStyle/>
          <a:p>
            <a:fld id="{B6F15528-21DE-4FAA-801E-634DDDAF4B2B}" type="slidenum">
              <a:rPr lang="en-IN" smtClean="0"/>
              <a:t>70</a:t>
            </a:fld>
            <a:endParaRPr lang="en-IN"/>
          </a:p>
        </p:txBody>
      </p:sp>
      <p:pic>
        <p:nvPicPr>
          <p:cNvPr id="5" name="Picture 4">
            <a:extLst>
              <a:ext uri="{FF2B5EF4-FFF2-40B4-BE49-F238E27FC236}">
                <a16:creationId xmlns:a16="http://schemas.microsoft.com/office/drawing/2014/main" id="{FD01A173-8296-4CD1-9B0E-3389BC84399B}"/>
              </a:ext>
            </a:extLst>
          </p:cNvPr>
          <p:cNvPicPr>
            <a:picLocks noChangeAspect="1"/>
          </p:cNvPicPr>
          <p:nvPr/>
        </p:nvPicPr>
        <p:blipFill>
          <a:blip r:embed="rId2"/>
          <a:stretch>
            <a:fillRect/>
          </a:stretch>
        </p:blipFill>
        <p:spPr>
          <a:xfrm>
            <a:off x="0" y="40766"/>
            <a:ext cx="12192000" cy="6776467"/>
          </a:xfrm>
          <a:prstGeom prst="rect">
            <a:avLst/>
          </a:prstGeom>
        </p:spPr>
      </p:pic>
    </p:spTree>
    <p:extLst>
      <p:ext uri="{BB962C8B-B14F-4D97-AF65-F5344CB8AC3E}">
        <p14:creationId xmlns:p14="http://schemas.microsoft.com/office/powerpoint/2010/main" val="36932722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05302-57B1-43CC-8A50-F9CF87FFF734}"/>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60E4C119-E463-46BA-91C1-57236CC35055}"/>
              </a:ext>
            </a:extLst>
          </p:cNvPr>
          <p:cNvSpPr>
            <a:spLocks noGrp="1"/>
          </p:cNvSpPr>
          <p:nvPr>
            <p:ph type="sldNum" sz="quarter" idx="12"/>
          </p:nvPr>
        </p:nvSpPr>
        <p:spPr/>
        <p:txBody>
          <a:bodyPr/>
          <a:lstStyle/>
          <a:p>
            <a:fld id="{B6F15528-21DE-4FAA-801E-634DDDAF4B2B}" type="slidenum">
              <a:rPr lang="en-IN" smtClean="0"/>
              <a:t>71</a:t>
            </a:fld>
            <a:endParaRPr lang="en-IN"/>
          </a:p>
        </p:txBody>
      </p:sp>
      <p:pic>
        <p:nvPicPr>
          <p:cNvPr id="5" name="Picture 4">
            <a:extLst>
              <a:ext uri="{FF2B5EF4-FFF2-40B4-BE49-F238E27FC236}">
                <a16:creationId xmlns:a16="http://schemas.microsoft.com/office/drawing/2014/main" id="{8BCEFAD2-00A5-44D9-A03A-CCCFF73C9229}"/>
              </a:ext>
            </a:extLst>
          </p:cNvPr>
          <p:cNvPicPr>
            <a:picLocks noChangeAspect="1"/>
          </p:cNvPicPr>
          <p:nvPr/>
        </p:nvPicPr>
        <p:blipFill>
          <a:blip r:embed="rId2"/>
          <a:stretch>
            <a:fillRect/>
          </a:stretch>
        </p:blipFill>
        <p:spPr>
          <a:xfrm>
            <a:off x="0" y="116722"/>
            <a:ext cx="12192000" cy="6624555"/>
          </a:xfrm>
          <a:prstGeom prst="rect">
            <a:avLst/>
          </a:prstGeom>
        </p:spPr>
      </p:pic>
    </p:spTree>
    <p:extLst>
      <p:ext uri="{BB962C8B-B14F-4D97-AF65-F5344CB8AC3E}">
        <p14:creationId xmlns:p14="http://schemas.microsoft.com/office/powerpoint/2010/main" val="16556908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F209-CBFE-4D01-AED2-1465862AED83}"/>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D88AEEF6-397A-44CB-9F29-D31EE94BE542}"/>
              </a:ext>
            </a:extLst>
          </p:cNvPr>
          <p:cNvSpPr>
            <a:spLocks noGrp="1"/>
          </p:cNvSpPr>
          <p:nvPr>
            <p:ph type="sldNum" sz="quarter" idx="12"/>
          </p:nvPr>
        </p:nvSpPr>
        <p:spPr/>
        <p:txBody>
          <a:bodyPr/>
          <a:lstStyle/>
          <a:p>
            <a:fld id="{B6F15528-21DE-4FAA-801E-634DDDAF4B2B}" type="slidenum">
              <a:rPr lang="en-IN" smtClean="0"/>
              <a:t>72</a:t>
            </a:fld>
            <a:endParaRPr lang="en-IN"/>
          </a:p>
        </p:txBody>
      </p:sp>
      <p:pic>
        <p:nvPicPr>
          <p:cNvPr id="5" name="Picture 4">
            <a:extLst>
              <a:ext uri="{FF2B5EF4-FFF2-40B4-BE49-F238E27FC236}">
                <a16:creationId xmlns:a16="http://schemas.microsoft.com/office/drawing/2014/main" id="{681E3E4B-D94F-4420-A8BE-810340AB749D}"/>
              </a:ext>
            </a:extLst>
          </p:cNvPr>
          <p:cNvPicPr>
            <a:picLocks noChangeAspect="1"/>
          </p:cNvPicPr>
          <p:nvPr/>
        </p:nvPicPr>
        <p:blipFill>
          <a:blip r:embed="rId2"/>
          <a:stretch>
            <a:fillRect/>
          </a:stretch>
        </p:blipFill>
        <p:spPr>
          <a:xfrm>
            <a:off x="0" y="31694"/>
            <a:ext cx="12192000" cy="6794611"/>
          </a:xfrm>
          <a:prstGeom prst="rect">
            <a:avLst/>
          </a:prstGeom>
        </p:spPr>
      </p:pic>
    </p:spTree>
    <p:extLst>
      <p:ext uri="{BB962C8B-B14F-4D97-AF65-F5344CB8AC3E}">
        <p14:creationId xmlns:p14="http://schemas.microsoft.com/office/powerpoint/2010/main" val="27608886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F9849-C758-4376-851B-523860CF4C75}"/>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36EFC2EC-24CA-4087-B672-BEFF5E435FE6}"/>
              </a:ext>
            </a:extLst>
          </p:cNvPr>
          <p:cNvSpPr>
            <a:spLocks noGrp="1"/>
          </p:cNvSpPr>
          <p:nvPr>
            <p:ph type="sldNum" sz="quarter" idx="12"/>
          </p:nvPr>
        </p:nvSpPr>
        <p:spPr/>
        <p:txBody>
          <a:bodyPr/>
          <a:lstStyle/>
          <a:p>
            <a:fld id="{B6F15528-21DE-4FAA-801E-634DDDAF4B2B}" type="slidenum">
              <a:rPr lang="en-IN" smtClean="0"/>
              <a:t>73</a:t>
            </a:fld>
            <a:endParaRPr lang="en-IN"/>
          </a:p>
        </p:txBody>
      </p:sp>
      <p:pic>
        <p:nvPicPr>
          <p:cNvPr id="5" name="Picture 4">
            <a:extLst>
              <a:ext uri="{FF2B5EF4-FFF2-40B4-BE49-F238E27FC236}">
                <a16:creationId xmlns:a16="http://schemas.microsoft.com/office/drawing/2014/main" id="{579ADED6-983B-41E9-B37F-F5C75D9CEF16}"/>
              </a:ext>
            </a:extLst>
          </p:cNvPr>
          <p:cNvPicPr>
            <a:picLocks noChangeAspect="1"/>
          </p:cNvPicPr>
          <p:nvPr/>
        </p:nvPicPr>
        <p:blipFill>
          <a:blip r:embed="rId2"/>
          <a:stretch>
            <a:fillRect/>
          </a:stretch>
        </p:blipFill>
        <p:spPr>
          <a:xfrm>
            <a:off x="0" y="34877"/>
            <a:ext cx="12192000" cy="6788246"/>
          </a:xfrm>
          <a:prstGeom prst="rect">
            <a:avLst/>
          </a:prstGeom>
        </p:spPr>
      </p:pic>
      <p:sp>
        <p:nvSpPr>
          <p:cNvPr id="6" name="TextBox 5">
            <a:extLst>
              <a:ext uri="{FF2B5EF4-FFF2-40B4-BE49-F238E27FC236}">
                <a16:creationId xmlns:a16="http://schemas.microsoft.com/office/drawing/2014/main" id="{32AE5215-CFEB-4A3F-911E-FEEEE4843045}"/>
              </a:ext>
            </a:extLst>
          </p:cNvPr>
          <p:cNvSpPr txBox="1"/>
          <p:nvPr/>
        </p:nvSpPr>
        <p:spPr>
          <a:xfrm>
            <a:off x="8991600" y="5867400"/>
            <a:ext cx="1080745" cy="369332"/>
          </a:xfrm>
          <a:prstGeom prst="rect">
            <a:avLst/>
          </a:prstGeom>
          <a:noFill/>
        </p:spPr>
        <p:txBody>
          <a:bodyPr wrap="none" rtlCol="0">
            <a:spAutoFit/>
          </a:bodyPr>
          <a:lstStyle/>
          <a:p>
            <a:r>
              <a:rPr lang="en-IN" dirty="0"/>
              <a:t>SST = 120</a:t>
            </a:r>
          </a:p>
        </p:txBody>
      </p:sp>
    </p:spTree>
    <p:extLst>
      <p:ext uri="{BB962C8B-B14F-4D97-AF65-F5344CB8AC3E}">
        <p14:creationId xmlns:p14="http://schemas.microsoft.com/office/powerpoint/2010/main" val="342484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1A10C-8606-4ED4-961E-8C48EE8EC839}"/>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7B0DF5AF-2C76-4FF4-AF7C-67B688FD04FA}"/>
              </a:ext>
            </a:extLst>
          </p:cNvPr>
          <p:cNvSpPr>
            <a:spLocks noGrp="1"/>
          </p:cNvSpPr>
          <p:nvPr>
            <p:ph type="sldNum" sz="quarter" idx="12"/>
          </p:nvPr>
        </p:nvSpPr>
        <p:spPr/>
        <p:txBody>
          <a:bodyPr/>
          <a:lstStyle/>
          <a:p>
            <a:fld id="{B6F15528-21DE-4FAA-801E-634DDDAF4B2B}" type="slidenum">
              <a:rPr lang="en-IN" smtClean="0"/>
              <a:t>74</a:t>
            </a:fld>
            <a:endParaRPr lang="en-IN"/>
          </a:p>
        </p:txBody>
      </p:sp>
      <p:pic>
        <p:nvPicPr>
          <p:cNvPr id="5" name="Picture 4">
            <a:extLst>
              <a:ext uri="{FF2B5EF4-FFF2-40B4-BE49-F238E27FC236}">
                <a16:creationId xmlns:a16="http://schemas.microsoft.com/office/drawing/2014/main" id="{13646889-C8E7-4677-99AB-9E25E894F0F3}"/>
              </a:ext>
            </a:extLst>
          </p:cNvPr>
          <p:cNvPicPr>
            <a:picLocks noChangeAspect="1"/>
          </p:cNvPicPr>
          <p:nvPr/>
        </p:nvPicPr>
        <p:blipFill>
          <a:blip r:embed="rId2"/>
          <a:stretch>
            <a:fillRect/>
          </a:stretch>
        </p:blipFill>
        <p:spPr>
          <a:xfrm>
            <a:off x="0" y="150895"/>
            <a:ext cx="12192000" cy="6556209"/>
          </a:xfrm>
          <a:prstGeom prst="rect">
            <a:avLst/>
          </a:prstGeom>
        </p:spPr>
      </p:pic>
      <p:sp>
        <p:nvSpPr>
          <p:cNvPr id="6" name="Rectangle 5">
            <a:extLst>
              <a:ext uri="{FF2B5EF4-FFF2-40B4-BE49-F238E27FC236}">
                <a16:creationId xmlns:a16="http://schemas.microsoft.com/office/drawing/2014/main" id="{C460BCEA-FCA1-4294-8E34-54BFC4D9E3A2}"/>
              </a:ext>
            </a:extLst>
          </p:cNvPr>
          <p:cNvSpPr/>
          <p:nvPr/>
        </p:nvSpPr>
        <p:spPr>
          <a:xfrm>
            <a:off x="7696200" y="5486400"/>
            <a:ext cx="3810000" cy="11567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314187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67EA1-897B-481B-9458-1B5955EA55A0}"/>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7A1BF913-C057-4D65-ABC0-D36CC6CD6ABC}"/>
              </a:ext>
            </a:extLst>
          </p:cNvPr>
          <p:cNvSpPr>
            <a:spLocks noGrp="1"/>
          </p:cNvSpPr>
          <p:nvPr>
            <p:ph type="sldNum" sz="quarter" idx="12"/>
          </p:nvPr>
        </p:nvSpPr>
        <p:spPr/>
        <p:txBody>
          <a:bodyPr/>
          <a:lstStyle/>
          <a:p>
            <a:fld id="{B6F15528-21DE-4FAA-801E-634DDDAF4B2B}" type="slidenum">
              <a:rPr lang="en-IN" smtClean="0"/>
              <a:t>75</a:t>
            </a:fld>
            <a:endParaRPr lang="en-IN"/>
          </a:p>
        </p:txBody>
      </p:sp>
      <p:pic>
        <p:nvPicPr>
          <p:cNvPr id="5" name="Picture 4">
            <a:extLst>
              <a:ext uri="{FF2B5EF4-FFF2-40B4-BE49-F238E27FC236}">
                <a16:creationId xmlns:a16="http://schemas.microsoft.com/office/drawing/2014/main" id="{BE699F0E-55FD-40D0-BAA8-81BB10444AEB}"/>
              </a:ext>
            </a:extLst>
          </p:cNvPr>
          <p:cNvPicPr>
            <a:picLocks noChangeAspect="1"/>
          </p:cNvPicPr>
          <p:nvPr/>
        </p:nvPicPr>
        <p:blipFill>
          <a:blip r:embed="rId2"/>
          <a:stretch>
            <a:fillRect/>
          </a:stretch>
        </p:blipFill>
        <p:spPr>
          <a:xfrm>
            <a:off x="0" y="20145"/>
            <a:ext cx="12192000" cy="6817710"/>
          </a:xfrm>
          <a:prstGeom prst="rect">
            <a:avLst/>
          </a:prstGeom>
        </p:spPr>
      </p:pic>
    </p:spTree>
    <p:extLst>
      <p:ext uri="{BB962C8B-B14F-4D97-AF65-F5344CB8AC3E}">
        <p14:creationId xmlns:p14="http://schemas.microsoft.com/office/powerpoint/2010/main" val="22975323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07FF-A045-40F3-A3C6-37AA496C9D0D}"/>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AC8CD9E0-7298-4837-9CDC-8ABADAF8D522}"/>
              </a:ext>
            </a:extLst>
          </p:cNvPr>
          <p:cNvSpPr>
            <a:spLocks noGrp="1"/>
          </p:cNvSpPr>
          <p:nvPr>
            <p:ph type="sldNum" sz="quarter" idx="12"/>
          </p:nvPr>
        </p:nvSpPr>
        <p:spPr/>
        <p:txBody>
          <a:bodyPr/>
          <a:lstStyle/>
          <a:p>
            <a:fld id="{B6F15528-21DE-4FAA-801E-634DDDAF4B2B}" type="slidenum">
              <a:rPr lang="en-IN" smtClean="0"/>
              <a:t>76</a:t>
            </a:fld>
            <a:endParaRPr lang="en-IN"/>
          </a:p>
        </p:txBody>
      </p:sp>
      <p:pic>
        <p:nvPicPr>
          <p:cNvPr id="5" name="Picture 4">
            <a:extLst>
              <a:ext uri="{FF2B5EF4-FFF2-40B4-BE49-F238E27FC236}">
                <a16:creationId xmlns:a16="http://schemas.microsoft.com/office/drawing/2014/main" id="{1F0F1962-CCDF-4684-A0A5-97578D1FE7D8}"/>
              </a:ext>
            </a:extLst>
          </p:cNvPr>
          <p:cNvPicPr>
            <a:picLocks noChangeAspect="1"/>
          </p:cNvPicPr>
          <p:nvPr/>
        </p:nvPicPr>
        <p:blipFill>
          <a:blip r:embed="rId3"/>
          <a:stretch>
            <a:fillRect/>
          </a:stretch>
        </p:blipFill>
        <p:spPr>
          <a:xfrm>
            <a:off x="0" y="35278"/>
            <a:ext cx="12192000" cy="6787444"/>
          </a:xfrm>
          <a:prstGeom prst="rect">
            <a:avLst/>
          </a:prstGeom>
        </p:spPr>
      </p:pic>
    </p:spTree>
    <p:extLst>
      <p:ext uri="{BB962C8B-B14F-4D97-AF65-F5344CB8AC3E}">
        <p14:creationId xmlns:p14="http://schemas.microsoft.com/office/powerpoint/2010/main" val="11818342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8DBFF-EB56-403D-B099-0729EFD5E10D}"/>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F7C486E8-62B6-4030-BBDF-7B274A21C7BB}"/>
              </a:ext>
            </a:extLst>
          </p:cNvPr>
          <p:cNvSpPr>
            <a:spLocks noGrp="1"/>
          </p:cNvSpPr>
          <p:nvPr>
            <p:ph type="sldNum" sz="quarter" idx="12"/>
          </p:nvPr>
        </p:nvSpPr>
        <p:spPr/>
        <p:txBody>
          <a:bodyPr/>
          <a:lstStyle/>
          <a:p>
            <a:fld id="{B6F15528-21DE-4FAA-801E-634DDDAF4B2B}" type="slidenum">
              <a:rPr lang="en-IN" smtClean="0"/>
              <a:t>77</a:t>
            </a:fld>
            <a:endParaRPr lang="en-IN"/>
          </a:p>
        </p:txBody>
      </p:sp>
      <p:pic>
        <p:nvPicPr>
          <p:cNvPr id="5" name="Picture 4">
            <a:extLst>
              <a:ext uri="{FF2B5EF4-FFF2-40B4-BE49-F238E27FC236}">
                <a16:creationId xmlns:a16="http://schemas.microsoft.com/office/drawing/2014/main" id="{8E27F0B3-5D36-4F83-9213-BD75A7FA03B4}"/>
              </a:ext>
            </a:extLst>
          </p:cNvPr>
          <p:cNvPicPr>
            <a:picLocks noChangeAspect="1"/>
          </p:cNvPicPr>
          <p:nvPr/>
        </p:nvPicPr>
        <p:blipFill>
          <a:blip r:embed="rId2"/>
          <a:stretch>
            <a:fillRect/>
          </a:stretch>
        </p:blipFill>
        <p:spPr>
          <a:xfrm>
            <a:off x="0" y="61196"/>
            <a:ext cx="12192000" cy="6720604"/>
          </a:xfrm>
          <a:prstGeom prst="rect">
            <a:avLst/>
          </a:prstGeom>
        </p:spPr>
      </p:pic>
    </p:spTree>
    <p:extLst>
      <p:ext uri="{BB962C8B-B14F-4D97-AF65-F5344CB8AC3E}">
        <p14:creationId xmlns:p14="http://schemas.microsoft.com/office/powerpoint/2010/main" val="31631095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A02E9B1-F938-4D8D-99A5-11CEB3C0863D}"/>
              </a:ext>
            </a:extLst>
          </p:cNvPr>
          <p:cNvSpPr>
            <a:spLocks noGrp="1"/>
          </p:cNvSpPr>
          <p:nvPr>
            <p:ph type="title"/>
          </p:nvPr>
        </p:nvSpPr>
        <p:spPr/>
        <p:txBody>
          <a:bodyPr/>
          <a:lstStyle/>
          <a:p>
            <a:r>
              <a:rPr lang="en-IN" dirty="0"/>
              <a:t>R Square</a:t>
            </a:r>
          </a:p>
        </p:txBody>
      </p:sp>
      <p:sp>
        <p:nvSpPr>
          <p:cNvPr id="4" name="Slide Number Placeholder 3">
            <a:extLst>
              <a:ext uri="{FF2B5EF4-FFF2-40B4-BE49-F238E27FC236}">
                <a16:creationId xmlns:a16="http://schemas.microsoft.com/office/drawing/2014/main" id="{A12DBE72-7DBF-4695-87FB-F785B5ED13F3}"/>
              </a:ext>
            </a:extLst>
          </p:cNvPr>
          <p:cNvSpPr>
            <a:spLocks noGrp="1"/>
          </p:cNvSpPr>
          <p:nvPr>
            <p:ph type="sldNum" sz="quarter" idx="12"/>
          </p:nvPr>
        </p:nvSpPr>
        <p:spPr/>
        <p:txBody>
          <a:bodyPr/>
          <a:lstStyle/>
          <a:p>
            <a:fld id="{D45CCA5D-BDAD-49B9-8A8D-F58C7A209169}" type="slidenum">
              <a:rPr lang="en-IN" smtClean="0"/>
              <a:t>78</a:t>
            </a:fld>
            <a:endParaRPr lang="en-IN"/>
          </a:p>
        </p:txBody>
      </p:sp>
      <p:pic>
        <p:nvPicPr>
          <p:cNvPr id="5" name="Content Placeholder 4">
            <a:extLst>
              <a:ext uri="{FF2B5EF4-FFF2-40B4-BE49-F238E27FC236}">
                <a16:creationId xmlns:a16="http://schemas.microsoft.com/office/drawing/2014/main" id="{ACD3AD3E-4606-4B0C-9AB5-56F6B9031CB4}"/>
              </a:ext>
            </a:extLst>
          </p:cNvPr>
          <p:cNvPicPr>
            <a:picLocks noGrp="1" noChangeAspect="1"/>
          </p:cNvPicPr>
          <p:nvPr>
            <p:ph idx="4294967295"/>
          </p:nvPr>
        </p:nvPicPr>
        <p:blipFill>
          <a:blip r:embed="rId3"/>
          <a:stretch>
            <a:fillRect/>
          </a:stretch>
        </p:blipFill>
        <p:spPr>
          <a:xfrm>
            <a:off x="1219200" y="1066800"/>
            <a:ext cx="10972800" cy="2179638"/>
          </a:xfrm>
          <a:prstGeom prst="rect">
            <a:avLst/>
          </a:prstGeom>
        </p:spPr>
      </p:pic>
      <p:sp>
        <p:nvSpPr>
          <p:cNvPr id="6" name="TextBox 5">
            <a:extLst>
              <a:ext uri="{FF2B5EF4-FFF2-40B4-BE49-F238E27FC236}">
                <a16:creationId xmlns:a16="http://schemas.microsoft.com/office/drawing/2014/main" id="{3979D9D9-8CED-458D-B634-63900A4DB022}"/>
              </a:ext>
            </a:extLst>
          </p:cNvPr>
          <p:cNvSpPr txBox="1"/>
          <p:nvPr/>
        </p:nvSpPr>
        <p:spPr>
          <a:xfrm>
            <a:off x="457200" y="3928139"/>
            <a:ext cx="11506200" cy="2400657"/>
          </a:xfrm>
          <a:prstGeom prst="rect">
            <a:avLst/>
          </a:prstGeom>
          <a:noFill/>
        </p:spPr>
        <p:txBody>
          <a:bodyPr wrap="square" rtlCol="0">
            <a:spAutoFit/>
          </a:bodyPr>
          <a:lstStyle/>
          <a:p>
            <a:r>
              <a:rPr lang="en-US" sz="2400" b="1" dirty="0"/>
              <a:t>(</a:t>
            </a:r>
            <a:r>
              <a:rPr lang="en-US" sz="2400" b="1" dirty="0" err="1"/>
              <a:t>SSres</a:t>
            </a:r>
            <a:r>
              <a:rPr lang="en-US" sz="2400" b="1" dirty="0"/>
              <a:t>) Residual sum of squared errors </a:t>
            </a:r>
            <a:r>
              <a:rPr lang="en-US" dirty="0"/>
              <a:t>of our regression model</a:t>
            </a:r>
          </a:p>
          <a:p>
            <a:r>
              <a:rPr lang="en-US" sz="2400" b="1" dirty="0"/>
              <a:t>actual y</a:t>
            </a:r>
            <a:r>
              <a:rPr lang="en-US" sz="2400" dirty="0"/>
              <a:t> </a:t>
            </a:r>
            <a:r>
              <a:rPr lang="en-US" dirty="0"/>
              <a:t>value = 5 but we had </a:t>
            </a:r>
            <a:r>
              <a:rPr lang="en-US" sz="2400" b="1" dirty="0"/>
              <a:t>predicted y^ </a:t>
            </a:r>
            <a:r>
              <a:rPr lang="en-US" dirty="0"/>
              <a:t>would be 6 then the </a:t>
            </a:r>
            <a:r>
              <a:rPr lang="en-US" b="1" dirty="0"/>
              <a:t>residual squared error</a:t>
            </a:r>
            <a:r>
              <a:rPr lang="en-US" dirty="0"/>
              <a:t> 1 </a:t>
            </a:r>
          </a:p>
          <a:p>
            <a:r>
              <a:rPr lang="en-US" dirty="0"/>
              <a:t>and we would add that to the rest of the </a:t>
            </a:r>
            <a:r>
              <a:rPr lang="en-US" b="1" dirty="0"/>
              <a:t>residual squared errors</a:t>
            </a:r>
            <a:r>
              <a:rPr lang="en-US" dirty="0"/>
              <a:t> (</a:t>
            </a:r>
            <a:r>
              <a:rPr lang="en-US" dirty="0" err="1"/>
              <a:t>SSres</a:t>
            </a:r>
            <a:r>
              <a:rPr lang="en-US" dirty="0"/>
              <a:t>) for the model.</a:t>
            </a:r>
          </a:p>
          <a:p>
            <a:endParaRPr lang="en-US" dirty="0"/>
          </a:p>
          <a:p>
            <a:r>
              <a:rPr lang="en-US" dirty="0"/>
              <a:t> </a:t>
            </a:r>
            <a:r>
              <a:rPr lang="en-US" sz="2400" b="1" dirty="0"/>
              <a:t>(</a:t>
            </a:r>
            <a:r>
              <a:rPr lang="en-US" sz="2400" b="1" dirty="0" err="1"/>
              <a:t>SStot</a:t>
            </a:r>
            <a:r>
              <a:rPr lang="en-US" sz="2400" b="1" dirty="0"/>
              <a:t>) Total sum of squared errors </a:t>
            </a:r>
            <a:r>
              <a:rPr lang="en-US" dirty="0"/>
              <a:t>- This is comparing the </a:t>
            </a:r>
            <a:r>
              <a:rPr lang="en-US" sz="2400" b="1" dirty="0"/>
              <a:t>actual y </a:t>
            </a:r>
            <a:r>
              <a:rPr lang="en-US" dirty="0"/>
              <a:t>values to our </a:t>
            </a:r>
            <a:r>
              <a:rPr lang="en-US" sz="2400" b="1" dirty="0"/>
              <a:t>baseline model the mean y.</a:t>
            </a:r>
            <a:endParaRPr lang="en-US" dirty="0">
              <a:latin typeface="Symbol" panose="05050102010706020507" pitchFamily="18" charset="2"/>
            </a:endParaRPr>
          </a:p>
          <a:p>
            <a:endParaRPr lang="en-IN" dirty="0"/>
          </a:p>
        </p:txBody>
      </p:sp>
      <p:sp>
        <p:nvSpPr>
          <p:cNvPr id="7" name="TextBox 6">
            <a:extLst>
              <a:ext uri="{FF2B5EF4-FFF2-40B4-BE49-F238E27FC236}">
                <a16:creationId xmlns:a16="http://schemas.microsoft.com/office/drawing/2014/main" id="{C44D978E-ABDE-4B38-B82A-FE0CF26D8F83}"/>
              </a:ext>
            </a:extLst>
          </p:cNvPr>
          <p:cNvSpPr txBox="1"/>
          <p:nvPr/>
        </p:nvSpPr>
        <p:spPr>
          <a:xfrm>
            <a:off x="1718846" y="5329535"/>
            <a:ext cx="338554" cy="461665"/>
          </a:xfrm>
          <a:prstGeom prst="rect">
            <a:avLst/>
          </a:prstGeom>
          <a:noFill/>
        </p:spPr>
        <p:txBody>
          <a:bodyPr wrap="none" rtlCol="0">
            <a:spAutoFit/>
          </a:bodyPr>
          <a:lstStyle/>
          <a:p>
            <a:r>
              <a:rPr lang="en-IN" sz="2400" dirty="0"/>
              <a:t>_</a:t>
            </a:r>
          </a:p>
        </p:txBody>
      </p:sp>
    </p:spTree>
    <p:extLst>
      <p:ext uri="{BB962C8B-B14F-4D97-AF65-F5344CB8AC3E}">
        <p14:creationId xmlns:p14="http://schemas.microsoft.com/office/powerpoint/2010/main" val="4265705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357482-35F5-428E-B13C-8643B1B05ED2}"/>
              </a:ext>
            </a:extLst>
          </p:cNvPr>
          <p:cNvSpPr>
            <a:spLocks noGrp="1"/>
          </p:cNvSpPr>
          <p:nvPr>
            <p:ph type="sldNum" sz="quarter" idx="12"/>
          </p:nvPr>
        </p:nvSpPr>
        <p:spPr/>
        <p:txBody>
          <a:bodyPr/>
          <a:lstStyle/>
          <a:p>
            <a:fld id="{D45CCA5D-BDAD-49B9-8A8D-F58C7A209169}" type="slidenum">
              <a:rPr lang="en-IN" smtClean="0"/>
              <a:t>79</a:t>
            </a:fld>
            <a:endParaRPr lang="en-IN"/>
          </a:p>
        </p:txBody>
      </p:sp>
      <p:pic>
        <p:nvPicPr>
          <p:cNvPr id="5" name="Content Placeholder 4">
            <a:extLst>
              <a:ext uri="{FF2B5EF4-FFF2-40B4-BE49-F238E27FC236}">
                <a16:creationId xmlns:a16="http://schemas.microsoft.com/office/drawing/2014/main" id="{16B8F039-FA0E-4ECB-B92B-1DC4D6907269}"/>
              </a:ext>
            </a:extLst>
          </p:cNvPr>
          <p:cNvPicPr>
            <a:picLocks noGrp="1" noChangeAspect="1"/>
          </p:cNvPicPr>
          <p:nvPr>
            <p:ph idx="4294967295"/>
          </p:nvPr>
        </p:nvPicPr>
        <p:blipFill>
          <a:blip r:embed="rId2"/>
          <a:stretch>
            <a:fillRect/>
          </a:stretch>
        </p:blipFill>
        <p:spPr>
          <a:xfrm>
            <a:off x="0" y="1600200"/>
            <a:ext cx="6559550" cy="4525963"/>
          </a:xfrm>
          <a:prstGeom prst="rect">
            <a:avLst/>
          </a:prstGeom>
        </p:spPr>
      </p:pic>
      <p:pic>
        <p:nvPicPr>
          <p:cNvPr id="6" name="Content Placeholder 4">
            <a:extLst>
              <a:ext uri="{FF2B5EF4-FFF2-40B4-BE49-F238E27FC236}">
                <a16:creationId xmlns:a16="http://schemas.microsoft.com/office/drawing/2014/main" id="{15BA71E7-9367-42A9-83D4-0B437D956BBF}"/>
              </a:ext>
            </a:extLst>
          </p:cNvPr>
          <p:cNvPicPr>
            <a:picLocks noChangeAspect="1"/>
          </p:cNvPicPr>
          <p:nvPr/>
        </p:nvPicPr>
        <p:blipFill>
          <a:blip r:embed="rId3"/>
          <a:stretch>
            <a:fillRect/>
          </a:stretch>
        </p:blipFill>
        <p:spPr>
          <a:xfrm>
            <a:off x="25667" y="352637"/>
            <a:ext cx="6858000" cy="1361802"/>
          </a:xfrm>
          <a:prstGeom prst="rect">
            <a:avLst/>
          </a:prstGeom>
        </p:spPr>
      </p:pic>
      <p:sp>
        <p:nvSpPr>
          <p:cNvPr id="7" name="TextBox 6">
            <a:extLst>
              <a:ext uri="{FF2B5EF4-FFF2-40B4-BE49-F238E27FC236}">
                <a16:creationId xmlns:a16="http://schemas.microsoft.com/office/drawing/2014/main" id="{6C7E0390-2A89-4739-A12A-DC14024FDF15}"/>
              </a:ext>
            </a:extLst>
          </p:cNvPr>
          <p:cNvSpPr txBox="1"/>
          <p:nvPr/>
        </p:nvSpPr>
        <p:spPr>
          <a:xfrm>
            <a:off x="5719053" y="3054734"/>
            <a:ext cx="296876" cy="369332"/>
          </a:xfrm>
          <a:prstGeom prst="rect">
            <a:avLst/>
          </a:prstGeom>
          <a:noFill/>
        </p:spPr>
        <p:txBody>
          <a:bodyPr wrap="none" rtlCol="0">
            <a:spAutoFit/>
          </a:bodyPr>
          <a:lstStyle/>
          <a:p>
            <a:r>
              <a:rPr lang="en-IN" dirty="0"/>
              <a:t>Y</a:t>
            </a:r>
          </a:p>
        </p:txBody>
      </p:sp>
      <p:sp>
        <p:nvSpPr>
          <p:cNvPr id="8" name="TextBox 7">
            <a:extLst>
              <a:ext uri="{FF2B5EF4-FFF2-40B4-BE49-F238E27FC236}">
                <a16:creationId xmlns:a16="http://schemas.microsoft.com/office/drawing/2014/main" id="{55052D05-236F-4E48-9AB5-E4FAC535D84F}"/>
              </a:ext>
            </a:extLst>
          </p:cNvPr>
          <p:cNvSpPr txBox="1"/>
          <p:nvPr/>
        </p:nvSpPr>
        <p:spPr>
          <a:xfrm>
            <a:off x="5297006" y="3928281"/>
            <a:ext cx="296876" cy="369332"/>
          </a:xfrm>
          <a:prstGeom prst="rect">
            <a:avLst/>
          </a:prstGeom>
          <a:noFill/>
        </p:spPr>
        <p:txBody>
          <a:bodyPr wrap="none" rtlCol="0">
            <a:spAutoFit/>
          </a:bodyPr>
          <a:lstStyle/>
          <a:p>
            <a:r>
              <a:rPr lang="en-IN" dirty="0"/>
              <a:t>Y</a:t>
            </a:r>
          </a:p>
        </p:txBody>
      </p:sp>
      <p:sp>
        <p:nvSpPr>
          <p:cNvPr id="9" name="TextBox 8">
            <a:extLst>
              <a:ext uri="{FF2B5EF4-FFF2-40B4-BE49-F238E27FC236}">
                <a16:creationId xmlns:a16="http://schemas.microsoft.com/office/drawing/2014/main" id="{9E04AD67-D774-463B-AEA5-5B1B0E49C333}"/>
              </a:ext>
            </a:extLst>
          </p:cNvPr>
          <p:cNvSpPr txBox="1"/>
          <p:nvPr/>
        </p:nvSpPr>
        <p:spPr>
          <a:xfrm>
            <a:off x="5562600" y="4572000"/>
            <a:ext cx="296876" cy="369332"/>
          </a:xfrm>
          <a:prstGeom prst="rect">
            <a:avLst/>
          </a:prstGeom>
          <a:noFill/>
        </p:spPr>
        <p:txBody>
          <a:bodyPr wrap="none" rtlCol="0">
            <a:spAutoFit/>
          </a:bodyPr>
          <a:lstStyle/>
          <a:p>
            <a:r>
              <a:rPr lang="en-IN" dirty="0"/>
              <a:t>Y</a:t>
            </a:r>
          </a:p>
        </p:txBody>
      </p:sp>
      <p:sp>
        <p:nvSpPr>
          <p:cNvPr id="10" name="TextBox 9">
            <a:extLst>
              <a:ext uri="{FF2B5EF4-FFF2-40B4-BE49-F238E27FC236}">
                <a16:creationId xmlns:a16="http://schemas.microsoft.com/office/drawing/2014/main" id="{9CD0763C-7664-463A-8E88-46547936A0C6}"/>
              </a:ext>
            </a:extLst>
          </p:cNvPr>
          <p:cNvSpPr txBox="1"/>
          <p:nvPr/>
        </p:nvSpPr>
        <p:spPr>
          <a:xfrm>
            <a:off x="5703023" y="2739586"/>
            <a:ext cx="312906" cy="400110"/>
          </a:xfrm>
          <a:prstGeom prst="rect">
            <a:avLst/>
          </a:prstGeom>
          <a:noFill/>
        </p:spPr>
        <p:txBody>
          <a:bodyPr wrap="none" rtlCol="0">
            <a:spAutoFit/>
          </a:bodyPr>
          <a:lstStyle/>
          <a:p>
            <a:r>
              <a:rPr lang="en-IN" sz="2000" dirty="0"/>
              <a:t>_</a:t>
            </a:r>
          </a:p>
        </p:txBody>
      </p:sp>
      <p:sp>
        <p:nvSpPr>
          <p:cNvPr id="11" name="TextBox 10">
            <a:extLst>
              <a:ext uri="{FF2B5EF4-FFF2-40B4-BE49-F238E27FC236}">
                <a16:creationId xmlns:a16="http://schemas.microsoft.com/office/drawing/2014/main" id="{FCBCB956-8C5E-4412-9B15-6969642C4FDF}"/>
              </a:ext>
            </a:extLst>
          </p:cNvPr>
          <p:cNvSpPr txBox="1"/>
          <p:nvPr/>
        </p:nvSpPr>
        <p:spPr>
          <a:xfrm>
            <a:off x="5280976" y="3728226"/>
            <a:ext cx="312906" cy="400110"/>
          </a:xfrm>
          <a:prstGeom prst="rect">
            <a:avLst/>
          </a:prstGeom>
          <a:noFill/>
        </p:spPr>
        <p:txBody>
          <a:bodyPr wrap="none" rtlCol="0">
            <a:spAutoFit/>
          </a:bodyPr>
          <a:lstStyle/>
          <a:p>
            <a:r>
              <a:rPr lang="en-IN" sz="2000" dirty="0"/>
              <a:t>^</a:t>
            </a:r>
          </a:p>
        </p:txBody>
      </p:sp>
      <p:sp>
        <p:nvSpPr>
          <p:cNvPr id="15" name="TextBox 14">
            <a:extLst>
              <a:ext uri="{FF2B5EF4-FFF2-40B4-BE49-F238E27FC236}">
                <a16:creationId xmlns:a16="http://schemas.microsoft.com/office/drawing/2014/main" id="{0EB95107-1476-434B-87EE-8ECAB9A2F4BE}"/>
              </a:ext>
            </a:extLst>
          </p:cNvPr>
          <p:cNvSpPr txBox="1"/>
          <p:nvPr/>
        </p:nvSpPr>
        <p:spPr>
          <a:xfrm>
            <a:off x="9693430" y="2296348"/>
            <a:ext cx="947695" cy="369332"/>
          </a:xfrm>
          <a:prstGeom prst="rect">
            <a:avLst/>
          </a:prstGeom>
          <a:noFill/>
        </p:spPr>
        <p:txBody>
          <a:bodyPr wrap="none" rtlCol="0">
            <a:spAutoFit/>
          </a:bodyPr>
          <a:lstStyle/>
          <a:p>
            <a:r>
              <a:rPr lang="en-IN" dirty="0"/>
              <a:t>Y  Mean</a:t>
            </a:r>
          </a:p>
        </p:txBody>
      </p:sp>
      <p:sp>
        <p:nvSpPr>
          <p:cNvPr id="16" name="TextBox 15">
            <a:extLst>
              <a:ext uri="{FF2B5EF4-FFF2-40B4-BE49-F238E27FC236}">
                <a16:creationId xmlns:a16="http://schemas.microsoft.com/office/drawing/2014/main" id="{81C5D23A-0750-40F5-99E1-F043BA8CE313}"/>
              </a:ext>
            </a:extLst>
          </p:cNvPr>
          <p:cNvSpPr txBox="1"/>
          <p:nvPr/>
        </p:nvSpPr>
        <p:spPr>
          <a:xfrm>
            <a:off x="9677400" y="2029448"/>
            <a:ext cx="312906" cy="400110"/>
          </a:xfrm>
          <a:prstGeom prst="rect">
            <a:avLst/>
          </a:prstGeom>
          <a:noFill/>
        </p:spPr>
        <p:txBody>
          <a:bodyPr wrap="none" rtlCol="0">
            <a:spAutoFit/>
          </a:bodyPr>
          <a:lstStyle/>
          <a:p>
            <a:r>
              <a:rPr lang="en-IN" sz="2000" dirty="0"/>
              <a:t>_</a:t>
            </a:r>
          </a:p>
        </p:txBody>
      </p:sp>
      <p:sp>
        <p:nvSpPr>
          <p:cNvPr id="17" name="TextBox 16">
            <a:extLst>
              <a:ext uri="{FF2B5EF4-FFF2-40B4-BE49-F238E27FC236}">
                <a16:creationId xmlns:a16="http://schemas.microsoft.com/office/drawing/2014/main" id="{ABD4BC93-DDBE-400F-8E05-58FA7CBA0BBA}"/>
              </a:ext>
            </a:extLst>
          </p:cNvPr>
          <p:cNvSpPr txBox="1"/>
          <p:nvPr/>
        </p:nvSpPr>
        <p:spPr>
          <a:xfrm>
            <a:off x="9693430" y="2796162"/>
            <a:ext cx="1298048" cy="369332"/>
          </a:xfrm>
          <a:prstGeom prst="rect">
            <a:avLst/>
          </a:prstGeom>
          <a:noFill/>
        </p:spPr>
        <p:txBody>
          <a:bodyPr wrap="none" rtlCol="0">
            <a:spAutoFit/>
          </a:bodyPr>
          <a:lstStyle/>
          <a:p>
            <a:r>
              <a:rPr lang="en-IN" dirty="0"/>
              <a:t>Y  Predicted</a:t>
            </a:r>
          </a:p>
        </p:txBody>
      </p:sp>
      <p:sp>
        <p:nvSpPr>
          <p:cNvPr id="18" name="TextBox 17">
            <a:extLst>
              <a:ext uri="{FF2B5EF4-FFF2-40B4-BE49-F238E27FC236}">
                <a16:creationId xmlns:a16="http://schemas.microsoft.com/office/drawing/2014/main" id="{99B0A216-A45B-4D91-9993-2A8069778A80}"/>
              </a:ext>
            </a:extLst>
          </p:cNvPr>
          <p:cNvSpPr txBox="1"/>
          <p:nvPr/>
        </p:nvSpPr>
        <p:spPr>
          <a:xfrm>
            <a:off x="9677400" y="2652947"/>
            <a:ext cx="312906" cy="400110"/>
          </a:xfrm>
          <a:prstGeom prst="rect">
            <a:avLst/>
          </a:prstGeom>
          <a:noFill/>
        </p:spPr>
        <p:txBody>
          <a:bodyPr wrap="none" rtlCol="0">
            <a:spAutoFit/>
          </a:bodyPr>
          <a:lstStyle/>
          <a:p>
            <a:r>
              <a:rPr lang="en-IN" sz="2000" dirty="0"/>
              <a:t>^</a:t>
            </a:r>
          </a:p>
        </p:txBody>
      </p:sp>
      <p:sp>
        <p:nvSpPr>
          <p:cNvPr id="19" name="TextBox 18">
            <a:extLst>
              <a:ext uri="{FF2B5EF4-FFF2-40B4-BE49-F238E27FC236}">
                <a16:creationId xmlns:a16="http://schemas.microsoft.com/office/drawing/2014/main" id="{54E63D81-660F-4549-8C1B-976F7713209C}"/>
              </a:ext>
            </a:extLst>
          </p:cNvPr>
          <p:cNvSpPr txBox="1"/>
          <p:nvPr/>
        </p:nvSpPr>
        <p:spPr>
          <a:xfrm>
            <a:off x="9693430" y="3267837"/>
            <a:ext cx="309700" cy="400110"/>
          </a:xfrm>
          <a:prstGeom prst="rect">
            <a:avLst/>
          </a:prstGeom>
          <a:noFill/>
        </p:spPr>
        <p:txBody>
          <a:bodyPr wrap="none" rtlCol="0">
            <a:spAutoFit/>
          </a:bodyPr>
          <a:lstStyle/>
          <a:p>
            <a:r>
              <a:rPr lang="en-IN" sz="2000" dirty="0"/>
              <a:t>Y</a:t>
            </a:r>
          </a:p>
        </p:txBody>
      </p:sp>
      <p:sp>
        <p:nvSpPr>
          <p:cNvPr id="20" name="TextBox 19">
            <a:extLst>
              <a:ext uri="{FF2B5EF4-FFF2-40B4-BE49-F238E27FC236}">
                <a16:creationId xmlns:a16="http://schemas.microsoft.com/office/drawing/2014/main" id="{EB1A9563-9B55-4A9E-AB7E-B584C3D56EDB}"/>
              </a:ext>
            </a:extLst>
          </p:cNvPr>
          <p:cNvSpPr txBox="1"/>
          <p:nvPr/>
        </p:nvSpPr>
        <p:spPr>
          <a:xfrm>
            <a:off x="9833853" y="3285014"/>
            <a:ext cx="883575" cy="369332"/>
          </a:xfrm>
          <a:prstGeom prst="rect">
            <a:avLst/>
          </a:prstGeom>
          <a:noFill/>
        </p:spPr>
        <p:txBody>
          <a:bodyPr wrap="none" rtlCol="0">
            <a:spAutoFit/>
          </a:bodyPr>
          <a:lstStyle/>
          <a:p>
            <a:r>
              <a:rPr lang="en-IN" dirty="0"/>
              <a:t>  Actual</a:t>
            </a:r>
          </a:p>
        </p:txBody>
      </p:sp>
      <p:sp>
        <p:nvSpPr>
          <p:cNvPr id="21" name="TextBox 20">
            <a:extLst>
              <a:ext uri="{FF2B5EF4-FFF2-40B4-BE49-F238E27FC236}">
                <a16:creationId xmlns:a16="http://schemas.microsoft.com/office/drawing/2014/main" id="{194BB3E8-BB09-487A-9B02-8DCC1E5D7F43}"/>
              </a:ext>
            </a:extLst>
          </p:cNvPr>
          <p:cNvSpPr txBox="1"/>
          <p:nvPr/>
        </p:nvSpPr>
        <p:spPr>
          <a:xfrm>
            <a:off x="3533805" y="2481014"/>
            <a:ext cx="1683474" cy="923330"/>
          </a:xfrm>
          <a:prstGeom prst="rect">
            <a:avLst/>
          </a:prstGeom>
          <a:noFill/>
        </p:spPr>
        <p:txBody>
          <a:bodyPr wrap="none" rtlCol="0">
            <a:spAutoFit/>
          </a:bodyPr>
          <a:lstStyle/>
          <a:p>
            <a:r>
              <a:rPr lang="en-IN" dirty="0"/>
              <a:t>Baseline Model </a:t>
            </a:r>
          </a:p>
          <a:p>
            <a:r>
              <a:rPr lang="en-IN" dirty="0"/>
              <a:t>Worst Model </a:t>
            </a:r>
          </a:p>
          <a:p>
            <a:r>
              <a:rPr lang="en-IN" dirty="0"/>
              <a:t>Mean</a:t>
            </a:r>
          </a:p>
        </p:txBody>
      </p:sp>
      <p:pic>
        <p:nvPicPr>
          <p:cNvPr id="22" name="Picture 2">
            <a:extLst>
              <a:ext uri="{FF2B5EF4-FFF2-40B4-BE49-F238E27FC236}">
                <a16:creationId xmlns:a16="http://schemas.microsoft.com/office/drawing/2014/main" id="{F63FEC14-8F3E-4A6B-811E-C52C04FE3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601" y="14836"/>
            <a:ext cx="2831030" cy="168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Straight Connector 25">
            <a:extLst>
              <a:ext uri="{FF2B5EF4-FFF2-40B4-BE49-F238E27FC236}">
                <a16:creationId xmlns:a16="http://schemas.microsoft.com/office/drawing/2014/main" id="{08970565-9878-428C-81F5-E4CCE2BD0AD1}"/>
              </a:ext>
            </a:extLst>
          </p:cNvPr>
          <p:cNvCxnSpPr>
            <a:cxnSpLocks/>
          </p:cNvCxnSpPr>
          <p:nvPr/>
        </p:nvCxnSpPr>
        <p:spPr>
          <a:xfrm>
            <a:off x="8661400" y="1371600"/>
            <a:ext cx="101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349688-F7F3-4812-9FA1-CE8B6CB1A778}"/>
              </a:ext>
            </a:extLst>
          </p:cNvPr>
          <p:cNvCxnSpPr>
            <a:cxnSpLocks/>
          </p:cNvCxnSpPr>
          <p:nvPr/>
        </p:nvCxnSpPr>
        <p:spPr>
          <a:xfrm>
            <a:off x="8610600" y="990600"/>
            <a:ext cx="101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179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Positive Relation</a:t>
            </a:r>
          </a:p>
        </p:txBody>
      </p:sp>
      <p:sp>
        <p:nvSpPr>
          <p:cNvPr id="3" name="Slide Number Placeholder 2"/>
          <p:cNvSpPr>
            <a:spLocks noGrp="1"/>
          </p:cNvSpPr>
          <p:nvPr>
            <p:ph type="sldNum" sz="quarter" idx="12"/>
          </p:nvPr>
        </p:nvSpPr>
        <p:spPr/>
        <p:txBody>
          <a:bodyPr/>
          <a:lstStyle/>
          <a:p>
            <a:fld id="{B6F15528-21DE-4FAA-801E-634DDDAF4B2B}" type="slidenum">
              <a:rPr lang="en-IN" smtClean="0"/>
              <a:t>8</a:t>
            </a:fld>
            <a:endParaRPr lang="en-IN"/>
          </a:p>
        </p:txBody>
      </p:sp>
      <p:grpSp>
        <p:nvGrpSpPr>
          <p:cNvPr id="4" name="Group 3"/>
          <p:cNvGrpSpPr/>
          <p:nvPr/>
        </p:nvGrpSpPr>
        <p:grpSpPr>
          <a:xfrm>
            <a:off x="3805256" y="901379"/>
            <a:ext cx="4860594" cy="3322639"/>
            <a:chOff x="3805256" y="901379"/>
            <a:chExt cx="4860594" cy="3322639"/>
          </a:xfrm>
        </p:grpSpPr>
        <p:sp>
          <p:nvSpPr>
            <p:cNvPr id="5"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6"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7"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8"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9"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0" name="object 16"/>
            <p:cNvSpPr/>
            <p:nvPr/>
          </p:nvSpPr>
          <p:spPr>
            <a:xfrm>
              <a:off x="4998856" y="3954719"/>
              <a:ext cx="209549" cy="209549"/>
            </a:xfrm>
            <a:prstGeom prst="rect">
              <a:avLst/>
            </a:prstGeom>
            <a:blipFill>
              <a:blip r:embed="rId2" cstate="print"/>
              <a:stretch>
                <a:fillRect/>
              </a:stretch>
            </a:blipFill>
          </p:spPr>
          <p:txBody>
            <a:bodyPr wrap="square" lIns="0" tIns="0" rIns="0" bIns="0" rtlCol="0"/>
            <a:lstStyle/>
            <a:p>
              <a:endParaRPr/>
            </a:p>
          </p:txBody>
        </p:sp>
        <p:sp>
          <p:nvSpPr>
            <p:cNvPr id="11" name="object 17"/>
            <p:cNvSpPr/>
            <p:nvPr/>
          </p:nvSpPr>
          <p:spPr>
            <a:xfrm>
              <a:off x="3998350" y="3282065"/>
              <a:ext cx="209549" cy="209549"/>
            </a:xfrm>
            <a:prstGeom prst="rect">
              <a:avLst/>
            </a:prstGeom>
            <a:blipFill>
              <a:blip r:embed="rId3" cstate="print"/>
              <a:stretch>
                <a:fillRect/>
              </a:stretch>
            </a:blipFill>
          </p:spPr>
          <p:txBody>
            <a:bodyPr wrap="square" lIns="0" tIns="0" rIns="0" bIns="0" rtlCol="0"/>
            <a:lstStyle/>
            <a:p>
              <a:endParaRPr/>
            </a:p>
          </p:txBody>
        </p:sp>
        <p:sp>
          <p:nvSpPr>
            <p:cNvPr id="12" name="object 18"/>
            <p:cNvSpPr/>
            <p:nvPr/>
          </p:nvSpPr>
          <p:spPr>
            <a:xfrm>
              <a:off x="4076700" y="1789816"/>
              <a:ext cx="2891155" cy="1619885"/>
            </a:xfrm>
            <a:custGeom>
              <a:avLst/>
              <a:gdLst/>
              <a:ahLst/>
              <a:cxnLst/>
              <a:rect l="l" t="t" r="r" b="b"/>
              <a:pathLst>
                <a:path w="2891154" h="1619885">
                  <a:moveTo>
                    <a:pt x="0" y="1619752"/>
                  </a:moveTo>
                  <a:lnTo>
                    <a:pt x="2890784" y="0"/>
                  </a:lnTo>
                </a:path>
              </a:pathLst>
            </a:custGeom>
            <a:ln w="28574">
              <a:solidFill>
                <a:srgbClr val="000000"/>
              </a:solidFill>
              <a:prstDash val="lgDash"/>
            </a:ln>
          </p:spPr>
          <p:txBody>
            <a:bodyPr wrap="square" lIns="0" tIns="0" rIns="0" bIns="0" rtlCol="0"/>
            <a:lstStyle/>
            <a:p>
              <a:endParaRPr/>
            </a:p>
          </p:txBody>
        </p:sp>
        <p:sp>
          <p:nvSpPr>
            <p:cNvPr id="13" name="object 19"/>
            <p:cNvSpPr txBox="1"/>
            <p:nvPr/>
          </p:nvSpPr>
          <p:spPr>
            <a:xfrm>
              <a:off x="7008500" y="1666300"/>
              <a:ext cx="302895" cy="231775"/>
            </a:xfrm>
            <a:prstGeom prst="rect">
              <a:avLst/>
            </a:prstGeom>
          </p:spPr>
          <p:txBody>
            <a:bodyPr vert="horz" wrap="square" lIns="0" tIns="12700" rIns="0" bIns="0" rtlCol="0">
              <a:spAutoFit/>
            </a:bodyPr>
            <a:lstStyle/>
            <a:p>
              <a:pPr marL="12700">
                <a:lnSpc>
                  <a:spcPct val="100000"/>
                </a:lnSpc>
                <a:spcBef>
                  <a:spcPts val="100"/>
                </a:spcBef>
              </a:pPr>
              <a:r>
                <a:rPr sz="1350" spc="-145" dirty="0">
                  <a:solidFill>
                    <a:srgbClr val="00AFF0"/>
                  </a:solidFill>
                  <a:latin typeface="Arial Black"/>
                  <a:cs typeface="Arial Black"/>
                </a:rPr>
                <a:t>+</a:t>
              </a:r>
              <a:r>
                <a:rPr sz="1350" spc="-150" dirty="0">
                  <a:solidFill>
                    <a:srgbClr val="00AFF0"/>
                  </a:solidFill>
                  <a:latin typeface="Arial Black"/>
                  <a:cs typeface="Arial Black"/>
                </a:rPr>
                <a:t>ve</a:t>
              </a:r>
              <a:endParaRPr sz="1350">
                <a:latin typeface="Arial Black"/>
                <a:cs typeface="Arial Black"/>
              </a:endParaRPr>
            </a:p>
          </p:txBody>
        </p:sp>
      </p:grpSp>
    </p:spTree>
    <p:extLst>
      <p:ext uri="{BB962C8B-B14F-4D97-AF65-F5344CB8AC3E}">
        <p14:creationId xmlns:p14="http://schemas.microsoft.com/office/powerpoint/2010/main" val="14472192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3A76E29-9325-4210-9449-BF71109E924E}"/>
              </a:ext>
            </a:extLst>
          </p:cNvPr>
          <p:cNvSpPr>
            <a:spLocks noGrp="1"/>
          </p:cNvSpPr>
          <p:nvPr>
            <p:ph type="ctrTitle"/>
          </p:nvPr>
        </p:nvSpPr>
        <p:spPr/>
        <p:txBody>
          <a:bodyPr/>
          <a:lstStyle/>
          <a:p>
            <a:r>
              <a:rPr lang="en-IN" dirty="0"/>
              <a:t>Multiple Linear Regression</a:t>
            </a:r>
          </a:p>
        </p:txBody>
      </p:sp>
      <p:sp>
        <p:nvSpPr>
          <p:cNvPr id="9" name="Subtitle 8">
            <a:extLst>
              <a:ext uri="{FF2B5EF4-FFF2-40B4-BE49-F238E27FC236}">
                <a16:creationId xmlns:a16="http://schemas.microsoft.com/office/drawing/2014/main" id="{A7E26F09-9857-472F-B61F-EF4190BC1BDC}"/>
              </a:ext>
            </a:extLst>
          </p:cNvPr>
          <p:cNvSpPr>
            <a:spLocks noGrp="1"/>
          </p:cNvSpPr>
          <p:nvPr>
            <p:ph type="subTitle" idx="1"/>
          </p:nvPr>
        </p:nvSpPr>
        <p:spPr/>
        <p:txBody>
          <a:bodyPr/>
          <a:lstStyle/>
          <a:p>
            <a:endParaRPr lang="en-IN"/>
          </a:p>
        </p:txBody>
      </p:sp>
      <p:sp>
        <p:nvSpPr>
          <p:cNvPr id="10" name="Picture Placeholder 9">
            <a:extLst>
              <a:ext uri="{FF2B5EF4-FFF2-40B4-BE49-F238E27FC236}">
                <a16:creationId xmlns:a16="http://schemas.microsoft.com/office/drawing/2014/main" id="{C88675EA-1DA9-446A-A4A7-A6450C440A09}"/>
              </a:ext>
            </a:extLst>
          </p:cNvPr>
          <p:cNvSpPr>
            <a:spLocks noGrp="1"/>
          </p:cNvSpPr>
          <p:nvPr>
            <p:ph type="pic" sz="quarter" idx="10"/>
          </p:nvPr>
        </p:nvSpPr>
        <p:spPr/>
      </p:sp>
      <p:sp>
        <p:nvSpPr>
          <p:cNvPr id="3" name="Slide Number Placeholder 2">
            <a:extLst>
              <a:ext uri="{FF2B5EF4-FFF2-40B4-BE49-F238E27FC236}">
                <a16:creationId xmlns:a16="http://schemas.microsoft.com/office/drawing/2014/main" id="{A37E9E2F-F5FB-4078-92DB-AAA8A7861A13}"/>
              </a:ext>
            </a:extLst>
          </p:cNvPr>
          <p:cNvSpPr>
            <a:spLocks noGrp="1"/>
          </p:cNvSpPr>
          <p:nvPr>
            <p:ph type="sldNum" sz="quarter" idx="12"/>
          </p:nvPr>
        </p:nvSpPr>
        <p:spPr/>
        <p:txBody>
          <a:bodyPr/>
          <a:lstStyle/>
          <a:p>
            <a:fld id="{B6F15528-21DE-4FAA-801E-634DDDAF4B2B}" type="slidenum">
              <a:rPr lang="en-IN" smtClean="0"/>
              <a:t>80</a:t>
            </a:fld>
            <a:endParaRPr lang="en-IN"/>
          </a:p>
        </p:txBody>
      </p:sp>
    </p:spTree>
    <p:extLst>
      <p:ext uri="{BB962C8B-B14F-4D97-AF65-F5344CB8AC3E}">
        <p14:creationId xmlns:p14="http://schemas.microsoft.com/office/powerpoint/2010/main" val="9144911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8FB1D-067E-4CBB-979A-0B978798BCAE}"/>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CB1E96CD-1A86-4363-A4A4-7AA73B992872}"/>
              </a:ext>
            </a:extLst>
          </p:cNvPr>
          <p:cNvSpPr>
            <a:spLocks noGrp="1"/>
          </p:cNvSpPr>
          <p:nvPr>
            <p:ph type="sldNum" sz="quarter" idx="12"/>
          </p:nvPr>
        </p:nvSpPr>
        <p:spPr/>
        <p:txBody>
          <a:bodyPr/>
          <a:lstStyle/>
          <a:p>
            <a:fld id="{B6F15528-21DE-4FAA-801E-634DDDAF4B2B}" type="slidenum">
              <a:rPr lang="en-IN" smtClean="0"/>
              <a:t>81</a:t>
            </a:fld>
            <a:endParaRPr lang="en-IN"/>
          </a:p>
        </p:txBody>
      </p:sp>
      <p:pic>
        <p:nvPicPr>
          <p:cNvPr id="5" name="Picture 4">
            <a:extLst>
              <a:ext uri="{FF2B5EF4-FFF2-40B4-BE49-F238E27FC236}">
                <a16:creationId xmlns:a16="http://schemas.microsoft.com/office/drawing/2014/main" id="{68A5F344-D0A9-42E6-8025-3ABC03489E42}"/>
              </a:ext>
            </a:extLst>
          </p:cNvPr>
          <p:cNvPicPr>
            <a:picLocks noChangeAspect="1"/>
          </p:cNvPicPr>
          <p:nvPr/>
        </p:nvPicPr>
        <p:blipFill>
          <a:blip r:embed="rId2"/>
          <a:stretch>
            <a:fillRect/>
          </a:stretch>
        </p:blipFill>
        <p:spPr>
          <a:xfrm>
            <a:off x="171450" y="200025"/>
            <a:ext cx="11849100" cy="6457950"/>
          </a:xfrm>
          <a:prstGeom prst="rect">
            <a:avLst/>
          </a:prstGeom>
        </p:spPr>
      </p:pic>
    </p:spTree>
    <p:extLst>
      <p:ext uri="{BB962C8B-B14F-4D97-AF65-F5344CB8AC3E}">
        <p14:creationId xmlns:p14="http://schemas.microsoft.com/office/powerpoint/2010/main" val="19152601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0595-7EA2-463B-AE12-93868D1B91AF}"/>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DEF6BD16-35BE-41F9-BACC-345A76024E74}"/>
              </a:ext>
            </a:extLst>
          </p:cNvPr>
          <p:cNvSpPr>
            <a:spLocks noGrp="1"/>
          </p:cNvSpPr>
          <p:nvPr>
            <p:ph type="sldNum" sz="quarter" idx="12"/>
          </p:nvPr>
        </p:nvSpPr>
        <p:spPr/>
        <p:txBody>
          <a:bodyPr/>
          <a:lstStyle/>
          <a:p>
            <a:fld id="{B6F15528-21DE-4FAA-801E-634DDDAF4B2B}" type="slidenum">
              <a:rPr lang="en-IN" smtClean="0"/>
              <a:t>82</a:t>
            </a:fld>
            <a:endParaRPr lang="en-IN"/>
          </a:p>
        </p:txBody>
      </p:sp>
      <p:pic>
        <p:nvPicPr>
          <p:cNvPr id="5" name="Picture 4">
            <a:extLst>
              <a:ext uri="{FF2B5EF4-FFF2-40B4-BE49-F238E27FC236}">
                <a16:creationId xmlns:a16="http://schemas.microsoft.com/office/drawing/2014/main" id="{B8975363-1C54-4FA5-B917-F71057E09C39}"/>
              </a:ext>
            </a:extLst>
          </p:cNvPr>
          <p:cNvPicPr>
            <a:picLocks noChangeAspect="1"/>
          </p:cNvPicPr>
          <p:nvPr/>
        </p:nvPicPr>
        <p:blipFill>
          <a:blip r:embed="rId2"/>
          <a:stretch>
            <a:fillRect/>
          </a:stretch>
        </p:blipFill>
        <p:spPr>
          <a:xfrm>
            <a:off x="0" y="757052"/>
            <a:ext cx="12192000" cy="5343896"/>
          </a:xfrm>
          <a:prstGeom prst="rect">
            <a:avLst/>
          </a:prstGeom>
        </p:spPr>
      </p:pic>
    </p:spTree>
    <p:extLst>
      <p:ext uri="{BB962C8B-B14F-4D97-AF65-F5344CB8AC3E}">
        <p14:creationId xmlns:p14="http://schemas.microsoft.com/office/powerpoint/2010/main" val="14023627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5BFE-0885-4024-B68A-F5A559BDD3C3}"/>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94CABB18-3F8E-4E36-82B1-8F38C1808F0C}"/>
              </a:ext>
            </a:extLst>
          </p:cNvPr>
          <p:cNvSpPr>
            <a:spLocks noGrp="1"/>
          </p:cNvSpPr>
          <p:nvPr>
            <p:ph type="sldNum" sz="quarter" idx="12"/>
          </p:nvPr>
        </p:nvSpPr>
        <p:spPr/>
        <p:txBody>
          <a:bodyPr/>
          <a:lstStyle/>
          <a:p>
            <a:fld id="{B6F15528-21DE-4FAA-801E-634DDDAF4B2B}" type="slidenum">
              <a:rPr lang="en-IN" smtClean="0"/>
              <a:t>83</a:t>
            </a:fld>
            <a:endParaRPr lang="en-IN"/>
          </a:p>
        </p:txBody>
      </p:sp>
      <p:pic>
        <p:nvPicPr>
          <p:cNvPr id="7" name="Picture 6">
            <a:extLst>
              <a:ext uri="{FF2B5EF4-FFF2-40B4-BE49-F238E27FC236}">
                <a16:creationId xmlns:a16="http://schemas.microsoft.com/office/drawing/2014/main" id="{18D6ADBB-6711-4DA6-AC14-944C117E218E}"/>
              </a:ext>
            </a:extLst>
          </p:cNvPr>
          <p:cNvPicPr>
            <a:picLocks noChangeAspect="1"/>
          </p:cNvPicPr>
          <p:nvPr/>
        </p:nvPicPr>
        <p:blipFill>
          <a:blip r:embed="rId2"/>
          <a:stretch>
            <a:fillRect/>
          </a:stretch>
        </p:blipFill>
        <p:spPr>
          <a:xfrm>
            <a:off x="176212" y="161925"/>
            <a:ext cx="11839575" cy="6534150"/>
          </a:xfrm>
          <a:prstGeom prst="rect">
            <a:avLst/>
          </a:prstGeom>
        </p:spPr>
      </p:pic>
    </p:spTree>
    <p:extLst>
      <p:ext uri="{BB962C8B-B14F-4D97-AF65-F5344CB8AC3E}">
        <p14:creationId xmlns:p14="http://schemas.microsoft.com/office/powerpoint/2010/main" val="30989452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9DA9B-FF14-47D8-9493-2D0D7D5C18A2}"/>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95D28963-E63F-4F6C-9E2F-E8AE350A012D}"/>
              </a:ext>
            </a:extLst>
          </p:cNvPr>
          <p:cNvSpPr>
            <a:spLocks noGrp="1"/>
          </p:cNvSpPr>
          <p:nvPr>
            <p:ph type="sldNum" sz="quarter" idx="12"/>
          </p:nvPr>
        </p:nvSpPr>
        <p:spPr/>
        <p:txBody>
          <a:bodyPr/>
          <a:lstStyle/>
          <a:p>
            <a:fld id="{B6F15528-21DE-4FAA-801E-634DDDAF4B2B}" type="slidenum">
              <a:rPr lang="en-IN" smtClean="0"/>
              <a:t>84</a:t>
            </a:fld>
            <a:endParaRPr lang="en-IN"/>
          </a:p>
        </p:txBody>
      </p:sp>
      <p:pic>
        <p:nvPicPr>
          <p:cNvPr id="5" name="Picture 4">
            <a:extLst>
              <a:ext uri="{FF2B5EF4-FFF2-40B4-BE49-F238E27FC236}">
                <a16:creationId xmlns:a16="http://schemas.microsoft.com/office/drawing/2014/main" id="{2A76B479-B9DF-4FDC-90CA-97E143C4F38D}"/>
              </a:ext>
            </a:extLst>
          </p:cNvPr>
          <p:cNvPicPr>
            <a:picLocks noChangeAspect="1"/>
          </p:cNvPicPr>
          <p:nvPr/>
        </p:nvPicPr>
        <p:blipFill>
          <a:blip r:embed="rId2"/>
          <a:stretch>
            <a:fillRect/>
          </a:stretch>
        </p:blipFill>
        <p:spPr>
          <a:xfrm>
            <a:off x="157162" y="338137"/>
            <a:ext cx="11877675" cy="6181725"/>
          </a:xfrm>
          <a:prstGeom prst="rect">
            <a:avLst/>
          </a:prstGeom>
        </p:spPr>
      </p:pic>
    </p:spTree>
    <p:extLst>
      <p:ext uri="{BB962C8B-B14F-4D97-AF65-F5344CB8AC3E}">
        <p14:creationId xmlns:p14="http://schemas.microsoft.com/office/powerpoint/2010/main" val="34877653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8AEA0-A2EF-4049-8072-9624FAC79729}"/>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37ABFAA1-5B06-4921-98E0-67882C7A47EC}"/>
              </a:ext>
            </a:extLst>
          </p:cNvPr>
          <p:cNvSpPr>
            <a:spLocks noGrp="1"/>
          </p:cNvSpPr>
          <p:nvPr>
            <p:ph type="sldNum" sz="quarter" idx="12"/>
          </p:nvPr>
        </p:nvSpPr>
        <p:spPr/>
        <p:txBody>
          <a:bodyPr/>
          <a:lstStyle/>
          <a:p>
            <a:fld id="{B6F15528-21DE-4FAA-801E-634DDDAF4B2B}" type="slidenum">
              <a:rPr lang="en-IN" smtClean="0"/>
              <a:t>85</a:t>
            </a:fld>
            <a:endParaRPr lang="en-IN"/>
          </a:p>
        </p:txBody>
      </p:sp>
      <p:pic>
        <p:nvPicPr>
          <p:cNvPr id="7" name="Picture 6">
            <a:extLst>
              <a:ext uri="{FF2B5EF4-FFF2-40B4-BE49-F238E27FC236}">
                <a16:creationId xmlns:a16="http://schemas.microsoft.com/office/drawing/2014/main" id="{AD7B071C-1997-45C4-B6F1-9F5BC92D5341}"/>
              </a:ext>
            </a:extLst>
          </p:cNvPr>
          <p:cNvPicPr>
            <a:picLocks noChangeAspect="1"/>
          </p:cNvPicPr>
          <p:nvPr/>
        </p:nvPicPr>
        <p:blipFill>
          <a:blip r:embed="rId2"/>
          <a:stretch>
            <a:fillRect/>
          </a:stretch>
        </p:blipFill>
        <p:spPr>
          <a:xfrm>
            <a:off x="180975" y="100198"/>
            <a:ext cx="11830050" cy="6515100"/>
          </a:xfrm>
          <a:prstGeom prst="rect">
            <a:avLst/>
          </a:prstGeom>
        </p:spPr>
      </p:pic>
      <p:sp>
        <p:nvSpPr>
          <p:cNvPr id="9" name="TextBox 8">
            <a:extLst>
              <a:ext uri="{FF2B5EF4-FFF2-40B4-BE49-F238E27FC236}">
                <a16:creationId xmlns:a16="http://schemas.microsoft.com/office/drawing/2014/main" id="{3380C1DE-B000-42F6-879C-89FF28518C5C}"/>
              </a:ext>
            </a:extLst>
          </p:cNvPr>
          <p:cNvSpPr txBox="1"/>
          <p:nvPr/>
        </p:nvSpPr>
        <p:spPr>
          <a:xfrm>
            <a:off x="8479529" y="2069068"/>
            <a:ext cx="3178627" cy="1477328"/>
          </a:xfrm>
          <a:prstGeom prst="rect">
            <a:avLst/>
          </a:prstGeom>
          <a:noFill/>
        </p:spPr>
        <p:txBody>
          <a:bodyPr wrap="none" rtlCol="0">
            <a:spAutoFit/>
          </a:bodyPr>
          <a:lstStyle/>
          <a:p>
            <a:r>
              <a:rPr lang="en-IN" dirty="0"/>
              <a:t>Table Salt</a:t>
            </a:r>
          </a:p>
          <a:p>
            <a:r>
              <a:rPr lang="en-IN" dirty="0"/>
              <a:t>Sea Salt</a:t>
            </a:r>
          </a:p>
          <a:p>
            <a:r>
              <a:rPr lang="en-IN" dirty="0"/>
              <a:t>Rock Salt</a:t>
            </a:r>
          </a:p>
          <a:p>
            <a:r>
              <a:rPr lang="en-IN" dirty="0"/>
              <a:t>All are salty</a:t>
            </a:r>
          </a:p>
          <a:p>
            <a:r>
              <a:rPr lang="en-IN" dirty="0"/>
              <a:t>How do we know the difference</a:t>
            </a:r>
          </a:p>
        </p:txBody>
      </p:sp>
    </p:spTree>
    <p:extLst>
      <p:ext uri="{BB962C8B-B14F-4D97-AF65-F5344CB8AC3E}">
        <p14:creationId xmlns:p14="http://schemas.microsoft.com/office/powerpoint/2010/main" val="15950347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3C918-4B0C-489C-8AED-557DC5102AAA}"/>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E592DB5D-8B43-4F52-8C3D-E3EE0489888E}"/>
              </a:ext>
            </a:extLst>
          </p:cNvPr>
          <p:cNvSpPr>
            <a:spLocks noGrp="1"/>
          </p:cNvSpPr>
          <p:nvPr>
            <p:ph type="sldNum" sz="quarter" idx="12"/>
          </p:nvPr>
        </p:nvSpPr>
        <p:spPr/>
        <p:txBody>
          <a:bodyPr/>
          <a:lstStyle/>
          <a:p>
            <a:fld id="{B6F15528-21DE-4FAA-801E-634DDDAF4B2B}" type="slidenum">
              <a:rPr lang="en-IN" smtClean="0"/>
              <a:t>86</a:t>
            </a:fld>
            <a:endParaRPr lang="en-IN"/>
          </a:p>
        </p:txBody>
      </p:sp>
      <p:pic>
        <p:nvPicPr>
          <p:cNvPr id="5" name="Picture 4">
            <a:extLst>
              <a:ext uri="{FF2B5EF4-FFF2-40B4-BE49-F238E27FC236}">
                <a16:creationId xmlns:a16="http://schemas.microsoft.com/office/drawing/2014/main" id="{71B70DDE-99BA-48D3-AC0D-65D6F9E00BF3}"/>
              </a:ext>
            </a:extLst>
          </p:cNvPr>
          <p:cNvPicPr>
            <a:picLocks noChangeAspect="1"/>
          </p:cNvPicPr>
          <p:nvPr/>
        </p:nvPicPr>
        <p:blipFill>
          <a:blip r:embed="rId2"/>
          <a:stretch>
            <a:fillRect/>
          </a:stretch>
        </p:blipFill>
        <p:spPr>
          <a:xfrm>
            <a:off x="233362" y="347662"/>
            <a:ext cx="11725275" cy="6162675"/>
          </a:xfrm>
          <a:prstGeom prst="rect">
            <a:avLst/>
          </a:prstGeom>
        </p:spPr>
      </p:pic>
    </p:spTree>
    <p:extLst>
      <p:ext uri="{BB962C8B-B14F-4D97-AF65-F5344CB8AC3E}">
        <p14:creationId xmlns:p14="http://schemas.microsoft.com/office/powerpoint/2010/main" val="30934926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9EBF9-B430-42A7-8453-0A9FA3F1E0FD}"/>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74B29169-6BCC-4A1E-80E2-03699766D1F5}"/>
              </a:ext>
            </a:extLst>
          </p:cNvPr>
          <p:cNvSpPr>
            <a:spLocks noGrp="1"/>
          </p:cNvSpPr>
          <p:nvPr>
            <p:ph type="sldNum" sz="quarter" idx="12"/>
          </p:nvPr>
        </p:nvSpPr>
        <p:spPr/>
        <p:txBody>
          <a:bodyPr/>
          <a:lstStyle/>
          <a:p>
            <a:fld id="{B6F15528-21DE-4FAA-801E-634DDDAF4B2B}" type="slidenum">
              <a:rPr lang="en-IN" smtClean="0"/>
              <a:t>87</a:t>
            </a:fld>
            <a:endParaRPr lang="en-IN"/>
          </a:p>
        </p:txBody>
      </p:sp>
    </p:spTree>
    <p:extLst>
      <p:ext uri="{BB962C8B-B14F-4D97-AF65-F5344CB8AC3E}">
        <p14:creationId xmlns:p14="http://schemas.microsoft.com/office/powerpoint/2010/main" val="9726784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C376-16A2-41B6-AD7E-5122F9D448F0}"/>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233220AF-D551-4173-ABF7-53D37A303225}"/>
              </a:ext>
            </a:extLst>
          </p:cNvPr>
          <p:cNvSpPr>
            <a:spLocks noGrp="1"/>
          </p:cNvSpPr>
          <p:nvPr>
            <p:ph type="sldNum" sz="quarter" idx="12"/>
          </p:nvPr>
        </p:nvSpPr>
        <p:spPr/>
        <p:txBody>
          <a:bodyPr/>
          <a:lstStyle/>
          <a:p>
            <a:fld id="{B6F15528-21DE-4FAA-801E-634DDDAF4B2B}" type="slidenum">
              <a:rPr lang="en-IN" smtClean="0"/>
              <a:t>88</a:t>
            </a:fld>
            <a:endParaRPr lang="en-IN"/>
          </a:p>
        </p:txBody>
      </p:sp>
    </p:spTree>
    <p:extLst>
      <p:ext uri="{BB962C8B-B14F-4D97-AF65-F5344CB8AC3E}">
        <p14:creationId xmlns:p14="http://schemas.microsoft.com/office/powerpoint/2010/main" val="703957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Negative Relation</a:t>
            </a:r>
          </a:p>
        </p:txBody>
      </p:sp>
      <p:sp>
        <p:nvSpPr>
          <p:cNvPr id="3" name="Slide Number Placeholder 2"/>
          <p:cNvSpPr>
            <a:spLocks noGrp="1"/>
          </p:cNvSpPr>
          <p:nvPr>
            <p:ph type="sldNum" sz="quarter" idx="12"/>
          </p:nvPr>
        </p:nvSpPr>
        <p:spPr/>
        <p:txBody>
          <a:bodyPr/>
          <a:lstStyle/>
          <a:p>
            <a:fld id="{B6F15528-21DE-4FAA-801E-634DDDAF4B2B}" type="slidenum">
              <a:rPr lang="en-IN" smtClean="0"/>
              <a:t>9</a:t>
            </a:fld>
            <a:endParaRPr lang="en-IN"/>
          </a:p>
        </p:txBody>
      </p:sp>
      <p:grpSp>
        <p:nvGrpSpPr>
          <p:cNvPr id="4" name="Group 3"/>
          <p:cNvGrpSpPr/>
          <p:nvPr/>
        </p:nvGrpSpPr>
        <p:grpSpPr>
          <a:xfrm>
            <a:off x="3827823" y="1721692"/>
            <a:ext cx="4860594" cy="3645859"/>
            <a:chOff x="3805256" y="901379"/>
            <a:chExt cx="4860594" cy="3645859"/>
          </a:xfrm>
        </p:grpSpPr>
        <p:sp>
          <p:nvSpPr>
            <p:cNvPr id="5"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6"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7" name="object 12"/>
            <p:cNvSpPr txBox="1"/>
            <p:nvPr/>
          </p:nvSpPr>
          <p:spPr>
            <a:xfrm>
              <a:off x="5447669" y="4315463"/>
              <a:ext cx="1568450" cy="231775"/>
            </a:xfrm>
            <a:prstGeom prst="rect">
              <a:avLst/>
            </a:prstGeom>
          </p:spPr>
          <p:txBody>
            <a:bodyPr vert="horz" wrap="square" lIns="0" tIns="12700" rIns="0" bIns="0" rtlCol="0">
              <a:spAutoFit/>
            </a:bodyPr>
            <a:lstStyle/>
            <a:p>
              <a:pPr marL="12700">
                <a:lnSpc>
                  <a:spcPct val="100000"/>
                </a:lnSpc>
                <a:spcBef>
                  <a:spcPts val="100"/>
                </a:spcBef>
              </a:pPr>
              <a:r>
                <a:rPr sz="1350" b="1" spc="10" dirty="0">
                  <a:solidFill>
                    <a:srgbClr val="F07F09"/>
                  </a:solidFill>
                  <a:latin typeface="Calibri"/>
                  <a:cs typeface="Calibri"/>
                </a:rPr>
                <a:t>Independent</a:t>
              </a:r>
              <a:r>
                <a:rPr sz="1350" b="1" spc="-155" dirty="0">
                  <a:solidFill>
                    <a:srgbClr val="F07F09"/>
                  </a:solidFill>
                  <a:latin typeface="Calibri"/>
                  <a:cs typeface="Calibri"/>
                </a:rPr>
                <a:t> </a:t>
              </a:r>
              <a:r>
                <a:rPr sz="1350" b="1" spc="-15" dirty="0">
                  <a:solidFill>
                    <a:srgbClr val="F07F09"/>
                  </a:solidFill>
                  <a:latin typeface="Calibri"/>
                  <a:cs typeface="Calibri"/>
                </a:rPr>
                <a:t>Variable</a:t>
              </a:r>
              <a:endParaRPr sz="1350">
                <a:latin typeface="Calibri"/>
                <a:cs typeface="Calibri"/>
              </a:endParaRPr>
            </a:p>
          </p:txBody>
        </p:sp>
        <p:sp>
          <p:nvSpPr>
            <p:cNvPr id="8"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9"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10"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1" name="object 16"/>
            <p:cNvSpPr/>
            <p:nvPr/>
          </p:nvSpPr>
          <p:spPr>
            <a:xfrm>
              <a:off x="4247456" y="3945875"/>
              <a:ext cx="219074" cy="219074"/>
            </a:xfrm>
            <a:prstGeom prst="rect">
              <a:avLst/>
            </a:prstGeom>
            <a:blipFill>
              <a:blip r:embed="rId2" cstate="print"/>
              <a:stretch>
                <a:fillRect/>
              </a:stretch>
            </a:blipFill>
          </p:spPr>
          <p:txBody>
            <a:bodyPr wrap="square" lIns="0" tIns="0" rIns="0" bIns="0" rtlCol="0"/>
            <a:lstStyle/>
            <a:p>
              <a:endParaRPr/>
            </a:p>
          </p:txBody>
        </p:sp>
        <p:sp>
          <p:nvSpPr>
            <p:cNvPr id="12" name="object 17"/>
            <p:cNvSpPr/>
            <p:nvPr/>
          </p:nvSpPr>
          <p:spPr>
            <a:xfrm>
              <a:off x="4095750" y="2133600"/>
              <a:ext cx="2476500" cy="1769110"/>
            </a:xfrm>
            <a:custGeom>
              <a:avLst/>
              <a:gdLst/>
              <a:ahLst/>
              <a:cxnLst/>
              <a:rect l="l" t="t" r="r" b="b"/>
              <a:pathLst>
                <a:path w="2476500" h="1769110">
                  <a:moveTo>
                    <a:pt x="0" y="0"/>
                  </a:moveTo>
                  <a:lnTo>
                    <a:pt x="2476499" y="1769007"/>
                  </a:lnTo>
                </a:path>
              </a:pathLst>
            </a:custGeom>
            <a:ln w="28574">
              <a:solidFill>
                <a:srgbClr val="000000"/>
              </a:solidFill>
              <a:prstDash val="lgDash"/>
            </a:ln>
          </p:spPr>
          <p:txBody>
            <a:bodyPr wrap="square" lIns="0" tIns="0" rIns="0" bIns="0" rtlCol="0"/>
            <a:lstStyle/>
            <a:p>
              <a:endParaRPr/>
            </a:p>
          </p:txBody>
        </p:sp>
        <p:sp>
          <p:nvSpPr>
            <p:cNvPr id="13" name="object 18"/>
            <p:cNvSpPr/>
            <p:nvPr/>
          </p:nvSpPr>
          <p:spPr>
            <a:xfrm>
              <a:off x="3993588" y="3238309"/>
              <a:ext cx="219074" cy="219074"/>
            </a:xfrm>
            <a:prstGeom prst="rect">
              <a:avLst/>
            </a:prstGeom>
            <a:blipFill>
              <a:blip r:embed="rId3" cstate="print"/>
              <a:stretch>
                <a:fillRect/>
              </a:stretch>
            </a:blipFill>
          </p:spPr>
          <p:txBody>
            <a:bodyPr wrap="square" lIns="0" tIns="0" rIns="0" bIns="0" rtlCol="0"/>
            <a:lstStyle/>
            <a:p>
              <a:endParaRPr/>
            </a:p>
          </p:txBody>
        </p:sp>
        <p:sp>
          <p:nvSpPr>
            <p:cNvPr id="14" name="object 19"/>
            <p:cNvSpPr txBox="1"/>
            <p:nvPr/>
          </p:nvSpPr>
          <p:spPr>
            <a:xfrm>
              <a:off x="6715765" y="3732211"/>
              <a:ext cx="264795" cy="231775"/>
            </a:xfrm>
            <a:prstGeom prst="rect">
              <a:avLst/>
            </a:prstGeom>
          </p:spPr>
          <p:txBody>
            <a:bodyPr vert="horz" wrap="square" lIns="0" tIns="12700" rIns="0" bIns="0" rtlCol="0">
              <a:spAutoFit/>
            </a:bodyPr>
            <a:lstStyle/>
            <a:p>
              <a:pPr marL="12700">
                <a:lnSpc>
                  <a:spcPct val="100000"/>
                </a:lnSpc>
                <a:spcBef>
                  <a:spcPts val="100"/>
                </a:spcBef>
              </a:pPr>
              <a:r>
                <a:rPr sz="1350" spc="-5" dirty="0">
                  <a:solidFill>
                    <a:srgbClr val="00AFF0"/>
                  </a:solidFill>
                  <a:latin typeface="Arial Black"/>
                  <a:cs typeface="Arial Black"/>
                </a:rPr>
                <a:t>-</a:t>
              </a:r>
              <a:r>
                <a:rPr sz="1350" spc="-150" dirty="0">
                  <a:solidFill>
                    <a:srgbClr val="00AFF0"/>
                  </a:solidFill>
                  <a:latin typeface="Arial Black"/>
                  <a:cs typeface="Arial Black"/>
                </a:rPr>
                <a:t>ve</a:t>
              </a:r>
              <a:endParaRPr sz="1350">
                <a:latin typeface="Arial Black"/>
                <a:cs typeface="Arial Black"/>
              </a:endParaRPr>
            </a:p>
          </p:txBody>
        </p:sp>
      </p:grpSp>
    </p:spTree>
    <p:extLst>
      <p:ext uri="{BB962C8B-B14F-4D97-AF65-F5344CB8AC3E}">
        <p14:creationId xmlns:p14="http://schemas.microsoft.com/office/powerpoint/2010/main" val="2808276327"/>
      </p:ext>
    </p:extLst>
  </p:cSld>
  <p:clrMapOvr>
    <a:masterClrMapping/>
  </p:clrMapOvr>
</p:sld>
</file>

<file path=ppt/theme/theme1.xml><?xml version="1.0" encoding="utf-8"?>
<a:theme xmlns:a="http://schemas.openxmlformats.org/drawingml/2006/main" name="TF34076243">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AgendaSlides">
  <a:themeElements>
    <a:clrScheme name="Custom 7">
      <a:dk1>
        <a:srgbClr val="0C6D82"/>
      </a:dk1>
      <a:lt1>
        <a:srgbClr val="FFFFFF"/>
      </a:lt1>
      <a:dk2>
        <a:srgbClr val="6F0066"/>
      </a:dk2>
      <a:lt2>
        <a:srgbClr val="1E597D"/>
      </a:lt2>
      <a:accent1>
        <a:srgbClr val="571B6D"/>
      </a:accent1>
      <a:accent2>
        <a:srgbClr val="2CA05B"/>
      </a:accent2>
      <a:accent3>
        <a:srgbClr val="C90B24"/>
      </a:accent3>
      <a:accent4>
        <a:srgbClr val="E8611D"/>
      </a:accent4>
      <a:accent5>
        <a:srgbClr val="F39D21"/>
      </a:accent5>
      <a:accent6>
        <a:srgbClr val="1B866F"/>
      </a:accent6>
      <a:hlink>
        <a:srgbClr val="0C6D82"/>
      </a:hlink>
      <a:folHlink>
        <a:srgbClr val="0C6D82"/>
      </a:folHlink>
    </a:clrScheme>
    <a:fontScheme name="Custom 10">
      <a:majorFont>
        <a:latin typeface="Franklin Gothic Dem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72390">
          <a:solidFill>
            <a:srgbClr val="454D5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6411242_Colorful product roadmap timeline_SL_V1.pptx" id="{6D8823AB-3E34-4E8D-AE3C-7D7916AE70B3}" vid="{BC540765-6631-455E-9814-9685D6B351E6}"/>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DoItSkillsPythonMicrosoftTemplate</Template>
  <TotalTime>15703</TotalTime>
  <Words>4084</Words>
  <Application>Microsoft Office PowerPoint</Application>
  <PresentationFormat>Widescreen</PresentationFormat>
  <Paragraphs>559</Paragraphs>
  <Slides>88</Slides>
  <Notes>20</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88</vt:i4>
      </vt:variant>
    </vt:vector>
  </HeadingPairs>
  <TitlesOfParts>
    <vt:vector size="105" baseType="lpstr">
      <vt:lpstr>-apple-system</vt:lpstr>
      <vt:lpstr>Arial</vt:lpstr>
      <vt:lpstr>Arial Black</vt:lpstr>
      <vt:lpstr>Calibri</vt:lpstr>
      <vt:lpstr>Calibri Light</vt:lpstr>
      <vt:lpstr>Cambria Math</vt:lpstr>
      <vt:lpstr>Corbel</vt:lpstr>
      <vt:lpstr>Courier New</vt:lpstr>
      <vt:lpstr>Franklin Gothic Demi</vt:lpstr>
      <vt:lpstr>georgia</vt:lpstr>
      <vt:lpstr>Segoe UI</vt:lpstr>
      <vt:lpstr>Symbol</vt:lpstr>
      <vt:lpstr>Times New Roman</vt:lpstr>
      <vt:lpstr>Wingdings</vt:lpstr>
      <vt:lpstr>TF34076243</vt:lpstr>
      <vt:lpstr>AgendaSlides</vt:lpstr>
      <vt:lpstr>1_Custom Design</vt:lpstr>
      <vt:lpstr>Linear Regression</vt:lpstr>
      <vt:lpstr>Predict Applicants  Salary -   </vt:lpstr>
      <vt:lpstr>Loan Applications – Let us  Predict “salary” when the input is  “years of experience”</vt:lpstr>
      <vt:lpstr>Linear Regression</vt:lpstr>
      <vt:lpstr>Linear Regression - equation</vt:lpstr>
      <vt:lpstr>Linear Regression – Independent  and Dependent Variables</vt:lpstr>
      <vt:lpstr>Linear Regression – Independent  and Dependent Variables</vt:lpstr>
      <vt:lpstr>Positive Relation</vt:lpstr>
      <vt:lpstr>Negative Relation</vt:lpstr>
      <vt:lpstr>Linear Regression</vt:lpstr>
      <vt:lpstr>DatA Points - Observations</vt:lpstr>
      <vt:lpstr>Plotting the best Fit Line – Using the Least Square Method (ordinary least squares)</vt:lpstr>
      <vt:lpstr>Error: Estimated Value  - Predicted Value</vt:lpstr>
      <vt:lpstr>Minimize the error</vt:lpstr>
      <vt:lpstr>How to Create Linear Regression – equation to Predict Salary</vt:lpstr>
      <vt:lpstr>Calculating THE Slope</vt:lpstr>
      <vt:lpstr>How a Slope will Draw the Line</vt:lpstr>
      <vt:lpstr>Least Squares Regression Line </vt:lpstr>
      <vt:lpstr>Predict Salary</vt:lpstr>
      <vt:lpstr>Predict  the Salary when input is Experience</vt:lpstr>
      <vt:lpstr>Predict  the Salary when input is Experience</vt:lpstr>
      <vt:lpstr>Sum of Squared Errors</vt:lpstr>
      <vt:lpstr>Mean Line or the worst Fit Line</vt:lpstr>
      <vt:lpstr>Sum of Squared Errors</vt:lpstr>
      <vt:lpstr>Find ThE BesT fit of Line</vt:lpstr>
      <vt:lpstr> 2 Methods to find the BesT fit of Line</vt:lpstr>
      <vt:lpstr>Ordinary Least Squares (OLS) Method</vt:lpstr>
      <vt:lpstr>Mean of the Data Points</vt:lpstr>
      <vt:lpstr>Ordinary Least Squares (OLS) Method</vt:lpstr>
      <vt:lpstr>Ordinary Least Squares (OLS) Method</vt:lpstr>
      <vt:lpstr>Best Fit Line using (OLS) Method</vt:lpstr>
      <vt:lpstr>Best Fit Line using (OLS) Method</vt:lpstr>
      <vt:lpstr>Sum of Squared Errors – Predicted Output</vt:lpstr>
      <vt:lpstr>Gradient Descent</vt:lpstr>
      <vt:lpstr>Finding the best fit line: using Gradient Descent, Minimizing the error</vt:lpstr>
      <vt:lpstr>How Gradient Descent works</vt:lpstr>
      <vt:lpstr>PowerPoint Presentation</vt:lpstr>
      <vt:lpstr>PowerPoint Presentation</vt:lpstr>
      <vt:lpstr>Goodness of Fit – R Square (how good is our Model)</vt:lpstr>
      <vt:lpstr>Goodness of Fit – R Square (how good is our Model)</vt:lpstr>
      <vt:lpstr>Goodness of Fit – R Square (how good is our Model)</vt:lpstr>
      <vt:lpstr>Goodness of Fit – R Square (how good is our Model)</vt:lpstr>
      <vt:lpstr>Examples of Better Regression – Better R Square </vt:lpstr>
      <vt:lpstr>Examples of Better Regression – Better R Square </vt:lpstr>
      <vt:lpstr>Examples of Better Regression – Better R Square </vt:lpstr>
      <vt:lpstr>Adjusted R-Square</vt:lpstr>
      <vt:lpstr>Adjusted R-Square</vt:lpstr>
      <vt:lpstr>Adjusted R-Square</vt:lpstr>
      <vt:lpstr>Predict the Salary Using Experience using Python</vt:lpstr>
      <vt:lpstr>Regression model evaluation metrics</vt:lpstr>
      <vt:lpstr>PowerPoint Presentation</vt:lpstr>
      <vt:lpstr>PowerPoint Presentation</vt:lpstr>
      <vt:lpstr>RMSE</vt:lpstr>
      <vt:lpstr>PowerPoint Presentation</vt:lpstr>
      <vt:lpstr>PowerPoint Presentation</vt:lpstr>
      <vt:lpstr>Homoscedasticity vs Heteroscedasticity</vt:lpstr>
      <vt:lpstr>Homoscedasticity vs Heteroscedasticity:</vt:lpstr>
      <vt:lpstr>Homoscedasticity vs Heteroscedasticity</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 Square</vt:lpstr>
      <vt:lpstr>PowerPoint Presentation</vt:lpstr>
      <vt:lpstr>Multiple 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Iliya Valchanov</dc:creator>
  <cp:lastModifiedBy>Arunkumar Nair</cp:lastModifiedBy>
  <cp:revision>330</cp:revision>
  <dcterms:created xsi:type="dcterms:W3CDTF">2019-08-05T10:51:59Z</dcterms:created>
  <dcterms:modified xsi:type="dcterms:W3CDTF">2021-01-08T13:49:30Z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2018-08-14T00:00:00Z</vt:filetime>
  </property>
  <property fmtid="{D5CDD505-2E9C-101B-9397-08002B2CF9AE}" pid="3" name="Creator">
    <vt:lpwstr>Microsoft® PowerPoint® 2016</vt:lpwstr>
  </property>
  <property fmtid="{D5CDD505-2E9C-101B-9397-08002B2CF9AE}" pid="4" name="LastSaved">
    <vt:filetime>2019-08-05T00:00:00Z</vt:filetime>
  </property>
</Properties>
</file>